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1" r:id="rId3"/>
    <p:sldId id="303" r:id="rId4"/>
    <p:sldId id="296" r:id="rId5"/>
    <p:sldId id="284" r:id="rId6"/>
    <p:sldId id="265" r:id="rId7"/>
    <p:sldId id="259" r:id="rId8"/>
    <p:sldId id="286" r:id="rId9"/>
    <p:sldId id="302" r:id="rId10"/>
    <p:sldId id="281" r:id="rId11"/>
    <p:sldId id="299" r:id="rId12"/>
    <p:sldId id="293"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Berdenis van Berlekom" initials="ABvB" lastIdx="10" clrIdx="0">
    <p:extLst>
      <p:ext uri="{19B8F6BF-5375-455C-9EA6-DF929625EA0E}">
        <p15:presenceInfo xmlns:p15="http://schemas.microsoft.com/office/powerpoint/2012/main" userId="9d9db9a84c1606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02205-2183-40B6-ACB2-0963D76B9FCC}" v="27" dt="2021-07-06T10:34:09.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90" autoAdjust="0"/>
    <p:restoredTop sz="94660"/>
  </p:normalViewPr>
  <p:slideViewPr>
    <p:cSldViewPr snapToGrid="0">
      <p:cViewPr varScale="1">
        <p:scale>
          <a:sx n="88" d="100"/>
          <a:sy n="88" d="100"/>
        </p:scale>
        <p:origin x="2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72" indent="0" algn="ctr">
              <a:buNone/>
              <a:defRPr sz="1500"/>
            </a:lvl2pPr>
            <a:lvl3pPr marL="685743" indent="0" algn="ctr">
              <a:buNone/>
              <a:defRPr sz="1350"/>
            </a:lvl3pPr>
            <a:lvl4pPr marL="1028614" indent="0" algn="ctr">
              <a:buNone/>
              <a:defRPr sz="1200"/>
            </a:lvl4pPr>
            <a:lvl5pPr marL="1371486" indent="0" algn="ctr">
              <a:buNone/>
              <a:defRPr sz="1200"/>
            </a:lvl5pPr>
            <a:lvl6pPr marL="1714356" indent="0" algn="ctr">
              <a:buNone/>
              <a:defRPr sz="1200"/>
            </a:lvl6pPr>
            <a:lvl7pPr marL="2057228" indent="0" algn="ctr">
              <a:buNone/>
              <a:defRPr sz="1200"/>
            </a:lvl7pPr>
            <a:lvl8pPr marL="2400098" indent="0" algn="ctr">
              <a:buNone/>
              <a:defRPr sz="1200"/>
            </a:lvl8pPr>
            <a:lvl9pPr marL="274297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BC3F37-2D2E-42F4-BA68-5CC4CC4A3DD0}" type="datetimeFigureOut">
              <a:rPr lang="LID4096" smtClean="0"/>
              <a:t>7/12/21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396018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C3F37-2D2E-42F4-BA68-5CC4CC4A3DD0}" type="datetimeFigureOut">
              <a:rPr lang="LID4096" smtClean="0"/>
              <a:t>7/12/21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370525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C3F37-2D2E-42F4-BA68-5CC4CC4A3DD0}" type="datetimeFigureOut">
              <a:rPr lang="LID4096" smtClean="0"/>
              <a:t>7/12/21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26267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C3F37-2D2E-42F4-BA68-5CC4CC4A3DD0}" type="datetimeFigureOut">
              <a:rPr lang="LID4096" smtClean="0"/>
              <a:t>7/12/21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295038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5"/>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8" y="6629229"/>
            <a:ext cx="5915025" cy="2166937"/>
          </a:xfrm>
        </p:spPr>
        <p:txBody>
          <a:bodyPr/>
          <a:lstStyle>
            <a:lvl1pPr marL="0" indent="0">
              <a:buNone/>
              <a:defRPr sz="1800">
                <a:solidFill>
                  <a:schemeClr val="tx1"/>
                </a:solidFill>
              </a:defRPr>
            </a:lvl1pPr>
            <a:lvl2pPr marL="342872" indent="0">
              <a:buNone/>
              <a:defRPr sz="1500">
                <a:solidFill>
                  <a:schemeClr val="tx1">
                    <a:tint val="75000"/>
                  </a:schemeClr>
                </a:solidFill>
              </a:defRPr>
            </a:lvl2pPr>
            <a:lvl3pPr marL="685743" indent="0">
              <a:buNone/>
              <a:defRPr sz="1350">
                <a:solidFill>
                  <a:schemeClr val="tx1">
                    <a:tint val="75000"/>
                  </a:schemeClr>
                </a:solidFill>
              </a:defRPr>
            </a:lvl3pPr>
            <a:lvl4pPr marL="1028614" indent="0">
              <a:buNone/>
              <a:defRPr sz="1200">
                <a:solidFill>
                  <a:schemeClr val="tx1">
                    <a:tint val="75000"/>
                  </a:schemeClr>
                </a:solidFill>
              </a:defRPr>
            </a:lvl4pPr>
            <a:lvl5pPr marL="1371486" indent="0">
              <a:buNone/>
              <a:defRPr sz="1200">
                <a:solidFill>
                  <a:schemeClr val="tx1">
                    <a:tint val="75000"/>
                  </a:schemeClr>
                </a:solidFill>
              </a:defRPr>
            </a:lvl5pPr>
            <a:lvl6pPr marL="1714356" indent="0">
              <a:buNone/>
              <a:defRPr sz="1200">
                <a:solidFill>
                  <a:schemeClr val="tx1">
                    <a:tint val="75000"/>
                  </a:schemeClr>
                </a:solidFill>
              </a:defRPr>
            </a:lvl6pPr>
            <a:lvl7pPr marL="2057228" indent="0">
              <a:buNone/>
              <a:defRPr sz="1200">
                <a:solidFill>
                  <a:schemeClr val="tx1">
                    <a:tint val="75000"/>
                  </a:schemeClr>
                </a:solidFill>
              </a:defRPr>
            </a:lvl7pPr>
            <a:lvl8pPr marL="2400098" indent="0">
              <a:buNone/>
              <a:defRPr sz="1200">
                <a:solidFill>
                  <a:schemeClr val="tx1">
                    <a:tint val="75000"/>
                  </a:schemeClr>
                </a:solidFill>
              </a:defRPr>
            </a:lvl8pPr>
            <a:lvl9pPr marL="274297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C3F37-2D2E-42F4-BA68-5CC4CC4A3DD0}" type="datetimeFigureOut">
              <a:rPr lang="LID4096" smtClean="0"/>
              <a:t>7/12/21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4152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BC3F37-2D2E-42F4-BA68-5CC4CC4A3DD0}" type="datetimeFigureOut">
              <a:rPr lang="LID4096" smtClean="0"/>
              <a:t>7/12/21</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248371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BC3F37-2D2E-42F4-BA68-5CC4CC4A3DD0}" type="datetimeFigureOut">
              <a:rPr lang="LID4096" smtClean="0"/>
              <a:t>7/12/21</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45441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BC3F37-2D2E-42F4-BA68-5CC4CC4A3DD0}" type="datetimeFigureOut">
              <a:rPr lang="LID4096" smtClean="0"/>
              <a:t>7/12/21</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137856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C3F37-2D2E-42F4-BA68-5CC4CC4A3DD0}" type="datetimeFigureOut">
              <a:rPr lang="LID4096" smtClean="0"/>
              <a:t>7/12/21</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53933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5"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9BC3F37-2D2E-42F4-BA68-5CC4CC4A3DD0}" type="datetimeFigureOut">
              <a:rPr lang="LID4096" smtClean="0"/>
              <a:t>7/12/21</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322331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5" y="1426285"/>
            <a:ext cx="3471863" cy="7039681"/>
          </a:xfrm>
        </p:spPr>
        <p:txBody>
          <a:bodyPr anchor="t"/>
          <a:lstStyle>
            <a:lvl1pPr marL="0" indent="0">
              <a:buNone/>
              <a:defRPr sz="2400"/>
            </a:lvl1pPr>
            <a:lvl2pPr marL="342872" indent="0">
              <a:buNone/>
              <a:defRPr sz="2100"/>
            </a:lvl2pPr>
            <a:lvl3pPr marL="685743" indent="0">
              <a:buNone/>
              <a:defRPr sz="1800"/>
            </a:lvl3pPr>
            <a:lvl4pPr marL="1028614" indent="0">
              <a:buNone/>
              <a:defRPr sz="1500"/>
            </a:lvl4pPr>
            <a:lvl5pPr marL="1371486" indent="0">
              <a:buNone/>
              <a:defRPr sz="1500"/>
            </a:lvl5pPr>
            <a:lvl6pPr marL="1714356" indent="0">
              <a:buNone/>
              <a:defRPr sz="1500"/>
            </a:lvl6pPr>
            <a:lvl7pPr marL="2057228" indent="0">
              <a:buNone/>
              <a:defRPr sz="1500"/>
            </a:lvl7pPr>
            <a:lvl8pPr marL="2400098" indent="0">
              <a:buNone/>
              <a:defRPr sz="1500"/>
            </a:lvl8pPr>
            <a:lvl9pPr marL="274297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9BC3F37-2D2E-42F4-BA68-5CC4CC4A3DD0}" type="datetimeFigureOut">
              <a:rPr lang="LID4096" smtClean="0"/>
              <a:t>7/12/21</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FA483BA5-78F3-4A6E-A813-ACA6C2D35E67}" type="slidenum">
              <a:rPr lang="LID4096" smtClean="0"/>
              <a:t>‹#›</a:t>
            </a:fld>
            <a:endParaRPr lang="LID4096"/>
          </a:p>
        </p:txBody>
      </p:sp>
    </p:spTree>
    <p:extLst>
      <p:ext uri="{BB962C8B-B14F-4D97-AF65-F5344CB8AC3E}">
        <p14:creationId xmlns:p14="http://schemas.microsoft.com/office/powerpoint/2010/main" val="291009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9BC3F37-2D2E-42F4-BA68-5CC4CC4A3DD0}" type="datetimeFigureOut">
              <a:rPr lang="LID4096" smtClean="0"/>
              <a:t>7/12/21</a:t>
            </a:fld>
            <a:endParaRPr lang="LID4096"/>
          </a:p>
        </p:txBody>
      </p:sp>
      <p:sp>
        <p:nvSpPr>
          <p:cNvPr id="5" name="Footer Placeholder 4"/>
          <p:cNvSpPr>
            <a:spLocks noGrp="1"/>
          </p:cNvSpPr>
          <p:nvPr>
            <p:ph type="ftr" sz="quarter" idx="3"/>
          </p:nvPr>
        </p:nvSpPr>
        <p:spPr>
          <a:xfrm>
            <a:off x="2271715"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ID4096"/>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483BA5-78F3-4A6E-A813-ACA6C2D35E67}" type="slidenum">
              <a:rPr lang="LID4096" smtClean="0"/>
              <a:t>‹#›</a:t>
            </a:fld>
            <a:endParaRPr lang="LID4096"/>
          </a:p>
        </p:txBody>
      </p:sp>
    </p:spTree>
    <p:extLst>
      <p:ext uri="{BB962C8B-B14F-4D97-AF65-F5344CB8AC3E}">
        <p14:creationId xmlns:p14="http://schemas.microsoft.com/office/powerpoint/2010/main" val="3800329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6" indent="-171436" algn="l" defTabSz="68574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6" indent="-171436" algn="l" defTabSz="68574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8" indent="-171436" algn="l" defTabSz="68574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49"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21"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92"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64"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35"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06"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3" rtl="0" eaLnBrk="1" latinLnBrk="0" hangingPunct="1">
        <a:defRPr sz="1350" kern="1200">
          <a:solidFill>
            <a:schemeClr val="tx1"/>
          </a:solidFill>
          <a:latin typeface="+mn-lt"/>
          <a:ea typeface="+mn-ea"/>
          <a:cs typeface="+mn-cs"/>
        </a:defRPr>
      </a:lvl1pPr>
      <a:lvl2pPr marL="342872" algn="l" defTabSz="685743" rtl="0" eaLnBrk="1" latinLnBrk="0" hangingPunct="1">
        <a:defRPr sz="1350" kern="1200">
          <a:solidFill>
            <a:schemeClr val="tx1"/>
          </a:solidFill>
          <a:latin typeface="+mn-lt"/>
          <a:ea typeface="+mn-ea"/>
          <a:cs typeface="+mn-cs"/>
        </a:defRPr>
      </a:lvl2pPr>
      <a:lvl3pPr marL="685743" algn="l" defTabSz="685743" rtl="0" eaLnBrk="1" latinLnBrk="0" hangingPunct="1">
        <a:defRPr sz="1350" kern="1200">
          <a:solidFill>
            <a:schemeClr val="tx1"/>
          </a:solidFill>
          <a:latin typeface="+mn-lt"/>
          <a:ea typeface="+mn-ea"/>
          <a:cs typeface="+mn-cs"/>
        </a:defRPr>
      </a:lvl3pPr>
      <a:lvl4pPr marL="1028614" algn="l" defTabSz="685743" rtl="0" eaLnBrk="1" latinLnBrk="0" hangingPunct="1">
        <a:defRPr sz="1350" kern="1200">
          <a:solidFill>
            <a:schemeClr val="tx1"/>
          </a:solidFill>
          <a:latin typeface="+mn-lt"/>
          <a:ea typeface="+mn-ea"/>
          <a:cs typeface="+mn-cs"/>
        </a:defRPr>
      </a:lvl4pPr>
      <a:lvl5pPr marL="1371486" algn="l" defTabSz="685743" rtl="0" eaLnBrk="1" latinLnBrk="0" hangingPunct="1">
        <a:defRPr sz="1350" kern="1200">
          <a:solidFill>
            <a:schemeClr val="tx1"/>
          </a:solidFill>
          <a:latin typeface="+mn-lt"/>
          <a:ea typeface="+mn-ea"/>
          <a:cs typeface="+mn-cs"/>
        </a:defRPr>
      </a:lvl5pPr>
      <a:lvl6pPr marL="1714356" algn="l" defTabSz="685743" rtl="0" eaLnBrk="1" latinLnBrk="0" hangingPunct="1">
        <a:defRPr sz="1350" kern="1200">
          <a:solidFill>
            <a:schemeClr val="tx1"/>
          </a:solidFill>
          <a:latin typeface="+mn-lt"/>
          <a:ea typeface="+mn-ea"/>
          <a:cs typeface="+mn-cs"/>
        </a:defRPr>
      </a:lvl6pPr>
      <a:lvl7pPr marL="2057228" algn="l" defTabSz="685743" rtl="0" eaLnBrk="1" latinLnBrk="0" hangingPunct="1">
        <a:defRPr sz="1350" kern="1200">
          <a:solidFill>
            <a:schemeClr val="tx1"/>
          </a:solidFill>
          <a:latin typeface="+mn-lt"/>
          <a:ea typeface="+mn-ea"/>
          <a:cs typeface="+mn-cs"/>
        </a:defRPr>
      </a:lvl7pPr>
      <a:lvl8pPr marL="2400098" algn="l" defTabSz="685743" rtl="0" eaLnBrk="1" latinLnBrk="0" hangingPunct="1">
        <a:defRPr sz="1350" kern="1200">
          <a:solidFill>
            <a:schemeClr val="tx1"/>
          </a:solidFill>
          <a:latin typeface="+mn-lt"/>
          <a:ea typeface="+mn-ea"/>
          <a:cs typeface="+mn-cs"/>
        </a:defRPr>
      </a:lvl8pPr>
      <a:lvl9pPr marL="2742970" algn="l" defTabSz="68574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0AC735-11EB-4A05-B69B-CE4F35B590EE}"/>
              </a:ext>
            </a:extLst>
          </p:cNvPr>
          <p:cNvSpPr txBox="1"/>
          <p:nvPr/>
        </p:nvSpPr>
        <p:spPr>
          <a:xfrm>
            <a:off x="244617" y="3508246"/>
            <a:ext cx="6169335" cy="2491003"/>
          </a:xfrm>
          <a:prstGeom prst="rect">
            <a:avLst/>
          </a:prstGeom>
          <a:noFill/>
        </p:spPr>
        <p:txBody>
          <a:bodyPr wrap="square">
            <a:spAutoFit/>
          </a:bodyPr>
          <a:lstStyle/>
          <a:p>
            <a:pPr algn="just">
              <a:lnSpc>
                <a:spcPct val="150000"/>
              </a:lnSpc>
            </a:pPr>
            <a:r>
              <a:rPr lang="nl-NL" sz="1050" dirty="0"/>
              <a:t>Supplementary table 1: </a:t>
            </a:r>
            <a:r>
              <a:rPr lang="nl-NL" sz="1050" b="1" dirty="0"/>
              <a:t>Extended clinocopathological information of donors. </a:t>
            </a:r>
            <a:r>
              <a:rPr lang="nl-NL" sz="1050" dirty="0"/>
              <a:t>NBB = Netherlands Brain Bank; EBTB = </a:t>
            </a:r>
            <a:r>
              <a:rPr lang="en-GB" sz="1050" dirty="0">
                <a:effectLst/>
                <a:ea typeface="Calibri" panose="020F0502020204030204" pitchFamily="34" charset="0"/>
              </a:rPr>
              <a:t>Edinburgh Brain and Tissue Bank; </a:t>
            </a:r>
            <a:r>
              <a:rPr lang="en-GB" sz="1050" dirty="0">
                <a:ea typeface="Calibri" panose="020F0502020204030204" pitchFamily="34" charset="0"/>
                <a:cs typeface="Calibri" panose="020F0502020204030204" pitchFamily="34" charset="0"/>
              </a:rPr>
              <a:t>CTR </a:t>
            </a:r>
            <a:r>
              <a:rPr lang="en-GB" sz="1050" dirty="0">
                <a:latin typeface="Calibri" panose="020F0502020204030204" pitchFamily="34" charset="0"/>
                <a:ea typeface="Calibri" panose="020F0502020204030204" pitchFamily="34" charset="0"/>
                <a:cs typeface="Calibri" panose="020F0502020204030204" pitchFamily="34" charset="0"/>
              </a:rPr>
              <a:t>= control donor; SCZ = schizophrenia donor; F = female; M = male; PMD = post-mortem delay; DSM comorbidity: 1 = mood disorder (bipolar/depression); 2 = addiction; 3 = (moderate) intellectual disability; 4 = anxiety; 5 = personality disorder. Other comorbidities: 1 = infection; 2 = auto immune disease; 3 = neurological (a: CVA, b: cancer, c: delirium, d: </a:t>
            </a:r>
            <a:r>
              <a:rPr lang="en-GB" sz="1050" dirty="0" err="1">
                <a:latin typeface="Calibri" panose="020F0502020204030204" pitchFamily="34" charset="0"/>
                <a:ea typeface="Calibri" panose="020F0502020204030204" pitchFamily="34" charset="0"/>
                <a:cs typeface="Calibri" panose="020F0502020204030204" pitchFamily="34" charset="0"/>
              </a:rPr>
              <a:t>tia</a:t>
            </a:r>
            <a:r>
              <a:rPr lang="en-GB" sz="1050" dirty="0">
                <a:latin typeface="Calibri" panose="020F0502020204030204" pitchFamily="34" charset="0"/>
                <a:ea typeface="Calibri" panose="020F0502020204030204" pitchFamily="34" charset="0"/>
                <a:cs typeface="Calibri" panose="020F0502020204030204" pitchFamily="34" charset="0"/>
              </a:rPr>
              <a:t>); 4 = cancer; 5 = COPD; 6 = cardiovascular disease; 7 = diabetes; 8 = other . Cause of death: 1 = cancer; 2 = cardiorespiratory; 3 = suicide; 4 = other (renal insufficiency, intestinal ischemia). </a:t>
            </a:r>
            <a:r>
              <a:rPr lang="en-GB"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Alcohol: </a:t>
            </a:r>
            <a:r>
              <a:rPr lang="en-GB" sz="1050" dirty="0">
                <a:latin typeface="Calibri" panose="020F0502020204030204" pitchFamily="34" charset="0"/>
                <a:ea typeface="Calibri" panose="020F0502020204030204" pitchFamily="34" charset="0"/>
                <a:cs typeface="Calibri" panose="020F0502020204030204" pitchFamily="34" charset="0"/>
              </a:rPr>
              <a:t>1 = 1-5 units a day; 2 = more than 5 units a day. Methylation: included in DNA methylation analysis. qPCR: included in gene-expression analyses. x = not available; NA = not applicable.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LID4096" sz="1050" i="1" dirty="0"/>
          </a:p>
        </p:txBody>
      </p:sp>
      <p:graphicFrame>
        <p:nvGraphicFramePr>
          <p:cNvPr id="2" name="Table 1">
            <a:extLst>
              <a:ext uri="{FF2B5EF4-FFF2-40B4-BE49-F238E27FC236}">
                <a16:creationId xmlns:a16="http://schemas.microsoft.com/office/drawing/2014/main" id="{72DC4DAB-0544-4897-AC4F-A9F350485AFB}"/>
              </a:ext>
            </a:extLst>
          </p:cNvPr>
          <p:cNvGraphicFramePr>
            <a:graphicFrameLocks noGrp="1"/>
          </p:cNvGraphicFramePr>
          <p:nvPr>
            <p:extLst>
              <p:ext uri="{D42A27DB-BD31-4B8C-83A1-F6EECF244321}">
                <p14:modId xmlns:p14="http://schemas.microsoft.com/office/powerpoint/2010/main" val="168388148"/>
              </p:ext>
            </p:extLst>
          </p:nvPr>
        </p:nvGraphicFramePr>
        <p:xfrm>
          <a:off x="335385" y="878731"/>
          <a:ext cx="6030609" cy="2706527"/>
        </p:xfrm>
        <a:graphic>
          <a:graphicData uri="http://schemas.openxmlformats.org/drawingml/2006/table">
            <a:tbl>
              <a:tblPr>
                <a:tableStyleId>{8EC20E35-A176-4012-BC5E-935CFFF8708E}</a:tableStyleId>
              </a:tblPr>
              <a:tblGrid>
                <a:gridCol w="346288">
                  <a:extLst>
                    <a:ext uri="{9D8B030D-6E8A-4147-A177-3AD203B41FA5}">
                      <a16:colId xmlns:a16="http://schemas.microsoft.com/office/drawing/2014/main" val="1876793247"/>
                    </a:ext>
                  </a:extLst>
                </a:gridCol>
                <a:gridCol w="346288">
                  <a:extLst>
                    <a:ext uri="{9D8B030D-6E8A-4147-A177-3AD203B41FA5}">
                      <a16:colId xmlns:a16="http://schemas.microsoft.com/office/drawing/2014/main" val="2285036465"/>
                    </a:ext>
                  </a:extLst>
                </a:gridCol>
                <a:gridCol w="308339">
                  <a:extLst>
                    <a:ext uri="{9D8B030D-6E8A-4147-A177-3AD203B41FA5}">
                      <a16:colId xmlns:a16="http://schemas.microsoft.com/office/drawing/2014/main" val="2306147371"/>
                    </a:ext>
                  </a:extLst>
                </a:gridCol>
                <a:gridCol w="137121">
                  <a:extLst>
                    <a:ext uri="{9D8B030D-6E8A-4147-A177-3AD203B41FA5}">
                      <a16:colId xmlns:a16="http://schemas.microsoft.com/office/drawing/2014/main" val="1437488144"/>
                    </a:ext>
                  </a:extLst>
                </a:gridCol>
                <a:gridCol w="266093">
                  <a:extLst>
                    <a:ext uri="{9D8B030D-6E8A-4147-A177-3AD203B41FA5}">
                      <a16:colId xmlns:a16="http://schemas.microsoft.com/office/drawing/2014/main" val="1190279461"/>
                    </a:ext>
                  </a:extLst>
                </a:gridCol>
                <a:gridCol w="227883">
                  <a:extLst>
                    <a:ext uri="{9D8B030D-6E8A-4147-A177-3AD203B41FA5}">
                      <a16:colId xmlns:a16="http://schemas.microsoft.com/office/drawing/2014/main" val="3966605811"/>
                    </a:ext>
                  </a:extLst>
                </a:gridCol>
                <a:gridCol w="312896">
                  <a:extLst>
                    <a:ext uri="{9D8B030D-6E8A-4147-A177-3AD203B41FA5}">
                      <a16:colId xmlns:a16="http://schemas.microsoft.com/office/drawing/2014/main" val="2295746704"/>
                    </a:ext>
                  </a:extLst>
                </a:gridCol>
                <a:gridCol w="298852">
                  <a:extLst>
                    <a:ext uri="{9D8B030D-6E8A-4147-A177-3AD203B41FA5}">
                      <a16:colId xmlns:a16="http://schemas.microsoft.com/office/drawing/2014/main" val="3133276331"/>
                    </a:ext>
                  </a:extLst>
                </a:gridCol>
                <a:gridCol w="118591">
                  <a:extLst>
                    <a:ext uri="{9D8B030D-6E8A-4147-A177-3AD203B41FA5}">
                      <a16:colId xmlns:a16="http://schemas.microsoft.com/office/drawing/2014/main" val="1522047074"/>
                    </a:ext>
                  </a:extLst>
                </a:gridCol>
                <a:gridCol w="1125313">
                  <a:extLst>
                    <a:ext uri="{9D8B030D-6E8A-4147-A177-3AD203B41FA5}">
                      <a16:colId xmlns:a16="http://schemas.microsoft.com/office/drawing/2014/main" val="2891552347"/>
                    </a:ext>
                  </a:extLst>
                </a:gridCol>
                <a:gridCol w="492281">
                  <a:extLst>
                    <a:ext uri="{9D8B030D-6E8A-4147-A177-3AD203B41FA5}">
                      <a16:colId xmlns:a16="http://schemas.microsoft.com/office/drawing/2014/main" val="3303900566"/>
                    </a:ext>
                  </a:extLst>
                </a:gridCol>
                <a:gridCol w="498918">
                  <a:extLst>
                    <a:ext uri="{9D8B030D-6E8A-4147-A177-3AD203B41FA5}">
                      <a16:colId xmlns:a16="http://schemas.microsoft.com/office/drawing/2014/main" val="4169419024"/>
                    </a:ext>
                  </a:extLst>
                </a:gridCol>
                <a:gridCol w="350201">
                  <a:extLst>
                    <a:ext uri="{9D8B030D-6E8A-4147-A177-3AD203B41FA5}">
                      <a16:colId xmlns:a16="http://schemas.microsoft.com/office/drawing/2014/main" val="145795614"/>
                    </a:ext>
                  </a:extLst>
                </a:gridCol>
                <a:gridCol w="298436">
                  <a:extLst>
                    <a:ext uri="{9D8B030D-6E8A-4147-A177-3AD203B41FA5}">
                      <a16:colId xmlns:a16="http://schemas.microsoft.com/office/drawing/2014/main" val="496853056"/>
                    </a:ext>
                  </a:extLst>
                </a:gridCol>
                <a:gridCol w="265498">
                  <a:extLst>
                    <a:ext uri="{9D8B030D-6E8A-4147-A177-3AD203B41FA5}">
                      <a16:colId xmlns:a16="http://schemas.microsoft.com/office/drawing/2014/main" val="1821667915"/>
                    </a:ext>
                  </a:extLst>
                </a:gridCol>
                <a:gridCol w="395683">
                  <a:extLst>
                    <a:ext uri="{9D8B030D-6E8A-4147-A177-3AD203B41FA5}">
                      <a16:colId xmlns:a16="http://schemas.microsoft.com/office/drawing/2014/main" val="3881542168"/>
                    </a:ext>
                  </a:extLst>
                </a:gridCol>
                <a:gridCol w="241928">
                  <a:extLst>
                    <a:ext uri="{9D8B030D-6E8A-4147-A177-3AD203B41FA5}">
                      <a16:colId xmlns:a16="http://schemas.microsoft.com/office/drawing/2014/main" val="1198430962"/>
                    </a:ext>
                  </a:extLst>
                </a:gridCol>
              </a:tblGrid>
              <a:tr h="205249">
                <a:tc>
                  <a:txBody>
                    <a:bodyPr/>
                    <a:lstStyle/>
                    <a:p>
                      <a:pPr algn="ctr" fontAlgn="ctr"/>
                      <a:r>
                        <a:rPr lang="nl-NL" sz="600" u="none" strike="noStrike" dirty="0">
                          <a:effectLst/>
                        </a:rPr>
                        <a:t>Donor Number</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b="0" i="0" u="none" strike="noStrike" dirty="0">
                          <a:solidFill>
                            <a:srgbClr val="000000"/>
                          </a:solidFill>
                          <a:effectLst/>
                          <a:latin typeface="+mn-lt"/>
                        </a:rPr>
                        <a:t>Brain bank</a:t>
                      </a:r>
                    </a:p>
                  </a:txBody>
                  <a:tcPr marL="1801" marR="1801" marT="1801" marB="0" anchor="ctr"/>
                </a:tc>
                <a:tc>
                  <a:txBody>
                    <a:bodyPr/>
                    <a:lstStyle/>
                    <a:p>
                      <a:pPr algn="ctr" fontAlgn="ctr"/>
                      <a:r>
                        <a:rPr lang="nl-NL" sz="600" u="none" strike="noStrike" dirty="0">
                          <a:effectLst/>
                        </a:rPr>
                        <a:t>Status</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Sex</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Age</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Braak</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Amyloid</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PMD</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pH</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Diagnosis</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DSM comorbidity</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Other comorbidities </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Cause of death </a:t>
                      </a:r>
                      <a:endParaRPr lang="nl-NL" sz="600" b="1"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Smoking </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Alcohol </a:t>
                      </a:r>
                      <a:endParaRPr lang="nl-NL" sz="600" b="1"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Methylation</a:t>
                      </a:r>
                      <a:endParaRPr lang="nl-NL" sz="600" b="1"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qPCR</a:t>
                      </a:r>
                      <a:endParaRPr lang="nl-NL" sz="600" b="1"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527361071"/>
                  </a:ext>
                </a:extLst>
              </a:tr>
              <a:tr h="68416">
                <a:tc>
                  <a:txBody>
                    <a:bodyPr/>
                    <a:lstStyle/>
                    <a:p>
                      <a:pPr algn="ctr" fontAlgn="b"/>
                      <a:r>
                        <a:rPr lang="en-NL" sz="600" b="0"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dirty="0">
                          <a:effectLst/>
                        </a:rPr>
                        <a:t>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87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8.0</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6.9</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803784985"/>
                  </a:ext>
                </a:extLst>
              </a:tr>
              <a:tr h="68416">
                <a:tc>
                  <a:txBody>
                    <a:bodyPr/>
                    <a:lstStyle/>
                    <a:p>
                      <a:pPr algn="ctr" fontAlgn="b"/>
                      <a:r>
                        <a:rPr lang="en-NL" sz="600" b="0" i="0" u="none" strike="noStrike">
                          <a:solidFill>
                            <a:srgbClr val="000000"/>
                          </a:solidFill>
                          <a:effectLst/>
                          <a:latin typeface="Calibri" panose="020F0502020204030204" pitchFamily="34" charset="0"/>
                        </a:rPr>
                        <a:t>2</a:t>
                      </a: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84</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9.0</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4;5;6</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b"/>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1816634451"/>
                  </a:ext>
                </a:extLst>
              </a:tr>
              <a:tr h="68416">
                <a:tc>
                  <a:txBody>
                    <a:bodyPr/>
                    <a:lstStyle/>
                    <a:p>
                      <a:pPr algn="ctr" fontAlgn="b"/>
                      <a:r>
                        <a:rPr lang="en-NL" sz="600" b="0" i="0" u="none" strike="noStrike">
                          <a:solidFill>
                            <a:srgbClr val="000000"/>
                          </a:solidFill>
                          <a:effectLst/>
                          <a:latin typeface="Calibri" panose="020F0502020204030204" pitchFamily="34" charset="0"/>
                        </a:rPr>
                        <a:t>3</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M</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51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0</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280520028"/>
                  </a:ext>
                </a:extLst>
              </a:tr>
              <a:tr h="68416">
                <a:tc>
                  <a:txBody>
                    <a:bodyPr/>
                    <a:lstStyle/>
                    <a:p>
                      <a:pPr algn="ctr" fontAlgn="b"/>
                      <a:r>
                        <a:rPr lang="en-NL" sz="600" b="0" i="0" u="none" strike="noStrike">
                          <a:solidFill>
                            <a:srgbClr val="000000"/>
                          </a:solidFill>
                          <a:effectLst/>
                          <a:latin typeface="Calibri" panose="020F0502020204030204" pitchFamily="34" charset="0"/>
                        </a:rPr>
                        <a:t>4</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17.7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6.5</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6;7;8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4282811122"/>
                  </a:ext>
                </a:extLst>
              </a:tr>
              <a:tr h="68416">
                <a:tc>
                  <a:txBody>
                    <a:bodyPr/>
                    <a:lstStyle/>
                    <a:p>
                      <a:pPr algn="ctr" fontAlgn="b"/>
                      <a:r>
                        <a:rPr lang="en-NL" sz="600" b="0" i="0" u="none" strike="noStrike" dirty="0">
                          <a:solidFill>
                            <a:srgbClr val="000000"/>
                          </a:solidFill>
                          <a:effectLst/>
                          <a:latin typeface="Calibri" panose="020F0502020204030204" pitchFamily="34" charset="0"/>
                        </a:rPr>
                        <a:t>5</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Non- Demented 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3a;6;8</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1845299494"/>
                  </a:ext>
                </a:extLst>
              </a:tr>
              <a:tr h="68416">
                <a:tc>
                  <a:txBody>
                    <a:bodyPr/>
                    <a:lstStyle/>
                    <a:p>
                      <a:pPr algn="ctr" fontAlgn="b"/>
                      <a:r>
                        <a:rPr lang="en-NL" sz="600" b="0" i="0" u="none" strike="noStrike">
                          <a:solidFill>
                            <a:srgbClr val="000000"/>
                          </a:solidFill>
                          <a:effectLst/>
                          <a:latin typeface="Calibri" panose="020F0502020204030204" pitchFamily="34" charset="0"/>
                        </a:rPr>
                        <a:t>6</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92</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8.4</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6.1</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79939085"/>
                  </a:ext>
                </a:extLst>
              </a:tr>
              <a:tr h="68416">
                <a:tc>
                  <a:txBody>
                    <a:bodyPr/>
                    <a:lstStyle/>
                    <a:p>
                      <a:pPr algn="ctr" fontAlgn="b"/>
                      <a:r>
                        <a:rPr lang="en-NL" sz="600" b="0" i="0" u="none" strike="noStrike" dirty="0">
                          <a:solidFill>
                            <a:srgbClr val="000000"/>
                          </a:solidFill>
                          <a:effectLst/>
                          <a:latin typeface="Calibri" panose="020F0502020204030204" pitchFamily="34" charset="0"/>
                        </a:rPr>
                        <a:t>7</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4.4</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6;7;8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No</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333352207"/>
                  </a:ext>
                </a:extLst>
              </a:tr>
              <a:tr h="68416">
                <a:tc>
                  <a:txBody>
                    <a:bodyPr/>
                    <a:lstStyle/>
                    <a:p>
                      <a:pPr algn="ctr" fontAlgn="b"/>
                      <a:r>
                        <a:rPr lang="en-NL" sz="600" b="0" i="0" u="none" strike="noStrike">
                          <a:solidFill>
                            <a:srgbClr val="000000"/>
                          </a:solidFill>
                          <a:effectLst/>
                          <a:latin typeface="Calibri" panose="020F0502020204030204" pitchFamily="34" charset="0"/>
                        </a:rPr>
                        <a:t>8</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91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B</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4.3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6.5</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Non- Demented 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1; 3a+c; 8</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No</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999494029"/>
                  </a:ext>
                </a:extLst>
              </a:tr>
              <a:tr h="68416">
                <a:tc>
                  <a:txBody>
                    <a:bodyPr/>
                    <a:lstStyle/>
                    <a:p>
                      <a:pPr algn="ctr" fontAlgn="b"/>
                      <a:r>
                        <a:rPr lang="en-NL" sz="600" b="0" i="0" u="none" strike="noStrike">
                          <a:solidFill>
                            <a:srgbClr val="000000"/>
                          </a:solidFill>
                          <a:effectLst/>
                          <a:latin typeface="Calibri" panose="020F0502020204030204" pitchFamily="34" charset="0"/>
                        </a:rPr>
                        <a:t>9</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51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0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7.8</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7.1</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 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 7</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3</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No</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989748160"/>
                  </a:ext>
                </a:extLst>
              </a:tr>
              <a:tr h="31494">
                <a:tc>
                  <a:txBody>
                    <a:bodyPr/>
                    <a:lstStyle/>
                    <a:p>
                      <a:pPr algn="ctr" fontAlgn="b"/>
                      <a:r>
                        <a:rPr lang="en-NL" sz="600" b="0" i="0" u="none" strike="noStrike">
                          <a:solidFill>
                            <a:srgbClr val="000000"/>
                          </a:solidFill>
                          <a:effectLst/>
                          <a:latin typeface="Calibri" panose="020F0502020204030204" pitchFamily="34" charset="0"/>
                        </a:rPr>
                        <a:t>10</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89</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B</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5.7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6.8</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Non- Demented 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843786267"/>
                  </a:ext>
                </a:extLst>
              </a:tr>
              <a:tr h="68416">
                <a:tc>
                  <a:txBody>
                    <a:bodyPr/>
                    <a:lstStyle/>
                    <a:p>
                      <a:pPr algn="ctr" fontAlgn="b"/>
                      <a:r>
                        <a:rPr lang="en-NL" sz="600" b="0" i="0" u="none" strike="noStrike">
                          <a:solidFill>
                            <a:srgbClr val="000000"/>
                          </a:solidFill>
                          <a:effectLst/>
                          <a:latin typeface="Calibri" panose="020F0502020204030204" pitchFamily="34" charset="0"/>
                        </a:rPr>
                        <a:t>11</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84</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5.6</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Non- Demented 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3d; 4</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13859063"/>
                  </a:ext>
                </a:extLst>
              </a:tr>
              <a:tr h="68416">
                <a:tc>
                  <a:txBody>
                    <a:bodyPr/>
                    <a:lstStyle/>
                    <a:p>
                      <a:pPr algn="ctr" fontAlgn="b"/>
                      <a:r>
                        <a:rPr lang="en-NL" sz="600" b="0" i="0" u="none" strike="noStrike">
                          <a:solidFill>
                            <a:srgbClr val="000000"/>
                          </a:solidFill>
                          <a:effectLst/>
                          <a:latin typeface="Calibri" panose="020F0502020204030204" pitchFamily="34" charset="0"/>
                        </a:rPr>
                        <a:t>12</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79</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6.9</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598932371"/>
                  </a:ext>
                </a:extLst>
              </a:tr>
              <a:tr h="68416">
                <a:tc>
                  <a:txBody>
                    <a:bodyPr/>
                    <a:lstStyle/>
                    <a:p>
                      <a:pPr algn="ctr" fontAlgn="b"/>
                      <a:r>
                        <a:rPr lang="en-NL" sz="600" b="0" i="0" u="none" strike="noStrike">
                          <a:solidFill>
                            <a:srgbClr val="000000"/>
                          </a:solidFill>
                          <a:effectLst/>
                          <a:latin typeface="Calibri" panose="020F0502020204030204" pitchFamily="34" charset="0"/>
                        </a:rPr>
                        <a:t>13</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dirty="0">
                          <a:effectLst/>
                        </a:rPr>
                        <a:t>CTR</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50</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103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5.7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63914937"/>
                  </a:ext>
                </a:extLst>
              </a:tr>
              <a:tr h="68416">
                <a:tc>
                  <a:txBody>
                    <a:bodyPr/>
                    <a:lstStyle/>
                    <a:p>
                      <a:pPr algn="ctr" fontAlgn="b"/>
                      <a:r>
                        <a:rPr lang="en-NL" sz="600" b="0" i="0" u="none" strike="noStrike">
                          <a:solidFill>
                            <a:srgbClr val="000000"/>
                          </a:solidFill>
                          <a:effectLst/>
                          <a:latin typeface="Calibri" panose="020F0502020204030204" pitchFamily="34" charset="0"/>
                        </a:rPr>
                        <a:t>14</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45</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74</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6.6</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Non-Demented CTR</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920064678"/>
                  </a:ext>
                </a:extLst>
              </a:tr>
              <a:tr h="68416">
                <a:tc>
                  <a:txBody>
                    <a:bodyPr/>
                    <a:lstStyle/>
                    <a:p>
                      <a:pPr algn="ctr" fontAlgn="b"/>
                      <a:r>
                        <a:rPr lang="en-NL" sz="600" b="0" i="0" u="none" strike="noStrike" dirty="0">
                          <a:solidFill>
                            <a:srgbClr val="000000"/>
                          </a:solidFill>
                          <a:effectLst/>
                          <a:latin typeface="Calibri" panose="020F0502020204030204" pitchFamily="34" charset="0"/>
                        </a:rPr>
                        <a:t>15</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85</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2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9.0</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Schizophrenia (catatonic)</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3</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804726271"/>
                  </a:ext>
                </a:extLst>
              </a:tr>
              <a:tr h="68416">
                <a:tc>
                  <a:txBody>
                    <a:bodyPr/>
                    <a:lstStyle/>
                    <a:p>
                      <a:pPr algn="ctr" fontAlgn="b"/>
                      <a:r>
                        <a:rPr lang="en-NL" sz="600" b="0" i="0" u="none" strike="noStrike">
                          <a:solidFill>
                            <a:srgbClr val="000000"/>
                          </a:solidFill>
                          <a:effectLst/>
                          <a:latin typeface="Calibri" panose="020F0502020204030204" pitchFamily="34" charset="0"/>
                        </a:rPr>
                        <a:t>16</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76</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0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89.0</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 (catatonic)</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4;5;6;8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1049242437"/>
                  </a:ext>
                </a:extLst>
              </a:tr>
              <a:tr h="68416">
                <a:tc>
                  <a:txBody>
                    <a:bodyPr/>
                    <a:lstStyle/>
                    <a:p>
                      <a:pPr algn="ctr" fontAlgn="b"/>
                      <a:r>
                        <a:rPr lang="en-NL" sz="600" b="0" i="0" u="none" strike="noStrike">
                          <a:solidFill>
                            <a:srgbClr val="000000"/>
                          </a:solidFill>
                          <a:effectLst/>
                          <a:latin typeface="Calibri" panose="020F0502020204030204" pitchFamily="34" charset="0"/>
                        </a:rPr>
                        <a:t>17</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67</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1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65.0</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 (apathic defect)</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3</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4;5;6;8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738335404"/>
                  </a:ext>
                </a:extLst>
              </a:tr>
              <a:tr h="68416">
                <a:tc>
                  <a:txBody>
                    <a:bodyPr/>
                    <a:lstStyle/>
                    <a:p>
                      <a:pPr algn="ctr" fontAlgn="b"/>
                      <a:r>
                        <a:rPr lang="en-NL" sz="600" b="0" i="0" u="none" strike="noStrike">
                          <a:solidFill>
                            <a:srgbClr val="000000"/>
                          </a:solidFill>
                          <a:effectLst/>
                          <a:latin typeface="Calibri" panose="020F0502020204030204" pitchFamily="34" charset="0"/>
                        </a:rPr>
                        <a:t>18</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78</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1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B</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3.3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 (paranoid)</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5;6</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Yes</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02186271"/>
                  </a:ext>
                </a:extLst>
              </a:tr>
              <a:tr h="68416">
                <a:tc>
                  <a:txBody>
                    <a:bodyPr/>
                    <a:lstStyle/>
                    <a:p>
                      <a:pPr algn="ctr" fontAlgn="b"/>
                      <a:r>
                        <a:rPr lang="en-NL" sz="600" b="0" i="0" u="none" strike="noStrike">
                          <a:solidFill>
                            <a:srgbClr val="000000"/>
                          </a:solidFill>
                          <a:effectLst/>
                          <a:latin typeface="Calibri" panose="020F0502020204030204" pitchFamily="34" charset="0"/>
                        </a:rPr>
                        <a:t>19</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59</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12.5</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5.9</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 (paranoid)</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6;7</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No</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732437030"/>
                  </a:ext>
                </a:extLst>
              </a:tr>
              <a:tr h="68416">
                <a:tc>
                  <a:txBody>
                    <a:bodyPr/>
                    <a:lstStyle/>
                    <a:p>
                      <a:pPr algn="ctr" fontAlgn="b"/>
                      <a:r>
                        <a:rPr lang="en-NL" sz="600" b="0" i="0" u="none" strike="noStrike">
                          <a:solidFill>
                            <a:srgbClr val="000000"/>
                          </a:solidFill>
                          <a:effectLst/>
                          <a:latin typeface="Calibri" panose="020F0502020204030204" pitchFamily="34" charset="0"/>
                        </a:rPr>
                        <a:t>20</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64</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1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A</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19.3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7</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 (paranoid)</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1246639983"/>
                  </a:ext>
                </a:extLst>
              </a:tr>
              <a:tr h="68416">
                <a:tc>
                  <a:txBody>
                    <a:bodyPr/>
                    <a:lstStyle/>
                    <a:p>
                      <a:pPr algn="ctr" fontAlgn="b"/>
                      <a:r>
                        <a:rPr lang="en-NL" sz="600" b="0" i="0" u="none" strike="noStrike" dirty="0">
                          <a:solidFill>
                            <a:srgbClr val="000000"/>
                          </a:solidFill>
                          <a:effectLst/>
                          <a:latin typeface="Calibri" panose="020F0502020204030204" pitchFamily="34" charset="0"/>
                        </a:rPr>
                        <a:t>21</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79</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1    </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4.8</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Schizoafective disorder</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1;5</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6</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382874370"/>
                  </a:ext>
                </a:extLst>
              </a:tr>
              <a:tr h="68416">
                <a:tc>
                  <a:txBody>
                    <a:bodyPr/>
                    <a:lstStyle/>
                    <a:p>
                      <a:pPr algn="ctr" fontAlgn="b"/>
                      <a:r>
                        <a:rPr lang="en-NL" sz="600" b="0" i="0" u="none" strike="noStrike" dirty="0">
                          <a:solidFill>
                            <a:srgbClr val="000000"/>
                          </a:solidFill>
                          <a:effectLst/>
                          <a:latin typeface="Calibri" panose="020F0502020204030204" pitchFamily="34" charset="0"/>
                        </a:rPr>
                        <a:t>22</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5</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6.5</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Schizophrenia (paranoid)</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No</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1</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r>
                        <a:rPr lang="nl-NL" sz="600" u="none" strike="noStrike">
                          <a:effectLst/>
                        </a:rPr>
                        <a:t>x</a:t>
                      </a:r>
                      <a:endParaRPr lang="nl-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51511872"/>
                  </a:ext>
                </a:extLst>
              </a:tr>
              <a:tr h="68416">
                <a:tc>
                  <a:txBody>
                    <a:bodyPr/>
                    <a:lstStyle/>
                    <a:p>
                      <a:pPr algn="ctr" fontAlgn="b"/>
                      <a:r>
                        <a:rPr lang="en-NL" sz="600" b="0" i="0" u="none" strike="noStrike" dirty="0">
                          <a:solidFill>
                            <a:srgbClr val="000000"/>
                          </a:solidFill>
                          <a:effectLst/>
                          <a:latin typeface="Calibri" panose="020F0502020204030204" pitchFamily="34" charset="0"/>
                        </a:rPr>
                        <a:t>23</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NBB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F</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92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7.6</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6.3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Schizophrenia (paranoid)</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1</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dirty="0">
                          <a:effectLst/>
                        </a:rPr>
                        <a:t>8</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b="0" i="0" u="none" strike="noStrike" dirty="0">
                          <a:solidFill>
                            <a:srgbClr val="000000"/>
                          </a:solidFill>
                          <a:effectLst/>
                          <a:latin typeface="+mn-lt"/>
                        </a:rPr>
                        <a:t>2</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b"/>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tc>
                  <a:txBody>
                    <a:bodyPr/>
                    <a:lstStyle/>
                    <a:p>
                      <a:pPr algn="ctr" fontAlgn="b"/>
                      <a:endParaRPr lang="en-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389661033"/>
                  </a:ext>
                </a:extLst>
              </a:tr>
              <a:tr h="68416">
                <a:tc>
                  <a:txBody>
                    <a:bodyPr/>
                    <a:lstStyle/>
                    <a:p>
                      <a:pPr algn="ctr" fontAlgn="b"/>
                      <a:r>
                        <a:rPr lang="en-NL" sz="600" b="0" i="0" u="none" strike="noStrike" dirty="0">
                          <a:solidFill>
                            <a:srgbClr val="000000"/>
                          </a:solidFill>
                          <a:effectLst/>
                          <a:latin typeface="Calibri" panose="020F0502020204030204" pitchFamily="34" charset="0"/>
                        </a:rPr>
                        <a:t>24</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70</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45</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6.3</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dirty="0">
                          <a:effectLst/>
                        </a:rPr>
                        <a:t>Schizophrenia</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8</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378322569"/>
                  </a:ext>
                </a:extLst>
              </a:tr>
              <a:tr h="68416">
                <a:tc>
                  <a:txBody>
                    <a:bodyPr/>
                    <a:lstStyle/>
                    <a:p>
                      <a:pPr algn="ctr" fontAlgn="b"/>
                      <a:r>
                        <a:rPr lang="en-NL" sz="600" b="0" i="0" u="none" strike="noStrike">
                          <a:solidFill>
                            <a:srgbClr val="000000"/>
                          </a:solidFill>
                          <a:effectLst/>
                          <a:latin typeface="Calibri" panose="020F0502020204030204" pitchFamily="34" charset="0"/>
                        </a:rPr>
                        <a:t>25</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50</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75</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6.1</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3932169930"/>
                  </a:ext>
                </a:extLst>
              </a:tr>
              <a:tr h="68416">
                <a:tc>
                  <a:txBody>
                    <a:bodyPr/>
                    <a:lstStyle/>
                    <a:p>
                      <a:pPr algn="ctr" fontAlgn="b"/>
                      <a:r>
                        <a:rPr lang="en-NL" sz="600" b="0" i="0" u="none" strike="noStrike" dirty="0">
                          <a:solidFill>
                            <a:srgbClr val="000000"/>
                          </a:solidFill>
                          <a:effectLst/>
                          <a:latin typeface="Calibri" panose="020F0502020204030204" pitchFamily="34" charset="0"/>
                        </a:rPr>
                        <a:t>26</a:t>
                      </a:r>
                    </a:p>
                  </a:txBody>
                  <a:tcPr marL="4763" marR="4763" marT="4763" marB="0" anchor="b"/>
                </a:tc>
                <a:tc>
                  <a:txBody>
                    <a:bodyPr/>
                    <a:lstStyle/>
                    <a:p>
                      <a:pPr algn="ctr" fontAlgn="b"/>
                      <a:r>
                        <a:rPr lang="nl-NL" sz="600" b="0" i="0" u="none" strike="noStrike" dirty="0">
                          <a:solidFill>
                            <a:srgbClr val="000000"/>
                          </a:solidFill>
                          <a:effectLst/>
                          <a:latin typeface="Calibri" panose="020F0502020204030204" pitchFamily="34" charset="0"/>
                        </a:rPr>
                        <a:t>EBTB</a:t>
                      </a:r>
                      <a:endParaRPr lang="en-NL" sz="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ctr"/>
                      <a:r>
                        <a:rPr lang="nl-NL" sz="600" u="none" strike="noStrike">
                          <a:effectLst/>
                        </a:rPr>
                        <a:t>SCZ</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M</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44</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a:effectLst/>
                        </a:rPr>
                        <a:t>44</a:t>
                      </a:r>
                      <a:endParaRPr lang="en-NL" sz="600" b="0" i="0" u="none" strike="noStrike">
                        <a:solidFill>
                          <a:srgbClr val="000000"/>
                        </a:solidFill>
                        <a:effectLst/>
                        <a:latin typeface="+mn-lt"/>
                      </a:endParaRPr>
                    </a:p>
                  </a:txBody>
                  <a:tcPr marL="1801" marR="1801" marT="1801" marB="0" anchor="ctr"/>
                </a:tc>
                <a:tc>
                  <a:txBody>
                    <a:bodyPr/>
                    <a:lstStyle/>
                    <a:p>
                      <a:pPr algn="ctr" fontAlgn="ctr"/>
                      <a:r>
                        <a:rPr lang="en-NL" sz="600" u="none" strike="noStrike" dirty="0">
                          <a:effectLst/>
                        </a:rPr>
                        <a:t>6.4</a:t>
                      </a:r>
                      <a:endParaRPr lang="en-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Schizophrenia</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en-NL" sz="600" u="none" strike="noStrike">
                          <a:effectLst/>
                        </a:rPr>
                        <a:t>2</a:t>
                      </a:r>
                      <a:endParaRPr lang="en-NL" sz="600" b="0" i="0" u="none" strike="noStrike">
                        <a:solidFill>
                          <a:srgbClr val="000000"/>
                        </a:solidFill>
                        <a:effectLst/>
                        <a:latin typeface="+mn-lt"/>
                      </a:endParaRPr>
                    </a:p>
                  </a:txBody>
                  <a:tcPr marL="1801" marR="1801" marT="1801" marB="0" anchor="ct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tc>
                <a:tc>
                  <a:txBody>
                    <a:bodyPr/>
                    <a:lstStyle/>
                    <a:p>
                      <a:pPr algn="ctr" fontAlgn="ctr"/>
                      <a:r>
                        <a:rPr lang="nl-NL" sz="600" u="none" strike="noStrike">
                          <a:effectLst/>
                        </a:rPr>
                        <a:t>x</a:t>
                      </a:r>
                      <a:endParaRPr lang="nl-NL" sz="600" b="0" i="0" u="none" strike="noStrike">
                        <a:solidFill>
                          <a:srgbClr val="000000"/>
                        </a:solidFill>
                        <a:effectLst/>
                        <a:latin typeface="+mn-lt"/>
                      </a:endParaRPr>
                    </a:p>
                  </a:txBody>
                  <a:tcPr marL="1801" marR="1801" marT="1801" marB="0" anchor="ctr"/>
                </a:tc>
                <a:tc>
                  <a:txBody>
                    <a:bodyPr/>
                    <a:lstStyle/>
                    <a:p>
                      <a:pPr algn="ctr" fontAlgn="b"/>
                      <a:endParaRPr lang="en-NL" sz="600" b="0" i="0" u="none" strike="noStrike">
                        <a:solidFill>
                          <a:srgbClr val="000000"/>
                        </a:solidFill>
                        <a:effectLst/>
                        <a:latin typeface="+mn-lt"/>
                      </a:endParaRPr>
                    </a:p>
                  </a:txBody>
                  <a:tcPr marL="1801" marR="1801" marT="1801" marB="0" anchor="ctr">
                    <a:solidFill>
                      <a:schemeClr val="bg2"/>
                    </a:solidFill>
                  </a:tcPr>
                </a:tc>
                <a:tc>
                  <a:txBody>
                    <a:bodyPr/>
                    <a:lstStyle/>
                    <a:p>
                      <a:pPr algn="ctr" fontAlgn="ctr"/>
                      <a:r>
                        <a:rPr lang="nl-NL" sz="600" u="none" strike="noStrike" dirty="0">
                          <a:effectLst/>
                        </a:rPr>
                        <a:t>x</a:t>
                      </a:r>
                      <a:endParaRPr lang="nl-NL" sz="600" b="0" i="0" u="none" strike="noStrike" dirty="0">
                        <a:solidFill>
                          <a:srgbClr val="000000"/>
                        </a:solidFill>
                        <a:effectLst/>
                        <a:latin typeface="+mn-lt"/>
                      </a:endParaRPr>
                    </a:p>
                  </a:txBody>
                  <a:tcPr marL="1801" marR="1801" marT="1801" marB="0" anchor="ctr">
                    <a:solidFill>
                      <a:schemeClr val="bg2"/>
                    </a:solidFill>
                  </a:tcPr>
                </a:tc>
                <a:extLst>
                  <a:ext uri="{0D108BD9-81ED-4DB2-BD59-A6C34878D82A}">
                    <a16:rowId xmlns:a16="http://schemas.microsoft.com/office/drawing/2014/main" val="2285164680"/>
                  </a:ext>
                </a:extLst>
              </a:tr>
            </a:tbl>
          </a:graphicData>
        </a:graphic>
      </p:graphicFrame>
    </p:spTree>
    <p:extLst>
      <p:ext uri="{BB962C8B-B14F-4D97-AF65-F5344CB8AC3E}">
        <p14:creationId xmlns:p14="http://schemas.microsoft.com/office/powerpoint/2010/main" val="286383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6593325-FEE6-40F5-B5DE-BEA2AF9EB44C}"/>
              </a:ext>
            </a:extLst>
          </p:cNvPr>
          <p:cNvSpPr txBox="1"/>
          <p:nvPr/>
        </p:nvSpPr>
        <p:spPr>
          <a:xfrm>
            <a:off x="106879" y="2458918"/>
            <a:ext cx="266700" cy="307777"/>
          </a:xfrm>
          <a:prstGeom prst="rect">
            <a:avLst/>
          </a:prstGeom>
          <a:noFill/>
        </p:spPr>
        <p:txBody>
          <a:bodyPr wrap="square">
            <a:spAutoFit/>
          </a:bodyPr>
          <a:lstStyle/>
          <a:p>
            <a:r>
              <a:rPr lang="nl-NL" sz="1400" b="1" dirty="0"/>
              <a:t>B</a:t>
            </a:r>
            <a:endParaRPr lang="LID4096" sz="1400" b="1" dirty="0"/>
          </a:p>
        </p:txBody>
      </p:sp>
      <p:sp>
        <p:nvSpPr>
          <p:cNvPr id="10" name="TextBox 9">
            <a:extLst>
              <a:ext uri="{FF2B5EF4-FFF2-40B4-BE49-F238E27FC236}">
                <a16:creationId xmlns:a16="http://schemas.microsoft.com/office/drawing/2014/main" id="{12CFE37A-08C1-4FE0-9485-40A2D5257751}"/>
              </a:ext>
            </a:extLst>
          </p:cNvPr>
          <p:cNvSpPr txBox="1"/>
          <p:nvPr/>
        </p:nvSpPr>
        <p:spPr>
          <a:xfrm>
            <a:off x="217370" y="440471"/>
            <a:ext cx="45719" cy="307777"/>
          </a:xfrm>
          <a:prstGeom prst="rect">
            <a:avLst/>
          </a:prstGeom>
          <a:noFill/>
        </p:spPr>
        <p:txBody>
          <a:bodyPr wrap="square" rtlCol="0">
            <a:spAutoFit/>
          </a:bodyPr>
          <a:lstStyle/>
          <a:p>
            <a:r>
              <a:rPr lang="nl-NL" sz="1400" b="1" dirty="0"/>
              <a:t>A</a:t>
            </a:r>
            <a:endParaRPr lang="LID4096" sz="1400" b="1" dirty="0"/>
          </a:p>
        </p:txBody>
      </p:sp>
      <p:pic>
        <p:nvPicPr>
          <p:cNvPr id="50" name="Picture 49">
            <a:extLst>
              <a:ext uri="{FF2B5EF4-FFF2-40B4-BE49-F238E27FC236}">
                <a16:creationId xmlns:a16="http://schemas.microsoft.com/office/drawing/2014/main" id="{E93765CD-9490-4347-A41D-086665CB56D2}"/>
              </a:ext>
            </a:extLst>
          </p:cNvPr>
          <p:cNvPicPr>
            <a:picLocks noChangeAspect="1"/>
          </p:cNvPicPr>
          <p:nvPr/>
        </p:nvPicPr>
        <p:blipFill>
          <a:blip r:embed="rId2"/>
          <a:stretch>
            <a:fillRect/>
          </a:stretch>
        </p:blipFill>
        <p:spPr>
          <a:xfrm>
            <a:off x="449296" y="2546972"/>
            <a:ext cx="2513848" cy="1962868"/>
          </a:xfrm>
          <a:prstGeom prst="rect">
            <a:avLst/>
          </a:prstGeom>
        </p:spPr>
      </p:pic>
      <p:pic>
        <p:nvPicPr>
          <p:cNvPr id="52" name="Picture 51">
            <a:extLst>
              <a:ext uri="{FF2B5EF4-FFF2-40B4-BE49-F238E27FC236}">
                <a16:creationId xmlns:a16="http://schemas.microsoft.com/office/drawing/2014/main" id="{0D254A96-8A7D-4072-B1D1-93A0D66489BC}"/>
              </a:ext>
            </a:extLst>
          </p:cNvPr>
          <p:cNvPicPr>
            <a:picLocks noChangeAspect="1"/>
          </p:cNvPicPr>
          <p:nvPr/>
        </p:nvPicPr>
        <p:blipFill>
          <a:blip r:embed="rId3"/>
          <a:stretch>
            <a:fillRect/>
          </a:stretch>
        </p:blipFill>
        <p:spPr>
          <a:xfrm>
            <a:off x="3070366" y="2571439"/>
            <a:ext cx="3459230" cy="1938281"/>
          </a:xfrm>
          <a:prstGeom prst="rect">
            <a:avLst/>
          </a:prstGeom>
        </p:spPr>
      </p:pic>
      <p:pic>
        <p:nvPicPr>
          <p:cNvPr id="46" name="Picture 45">
            <a:extLst>
              <a:ext uri="{FF2B5EF4-FFF2-40B4-BE49-F238E27FC236}">
                <a16:creationId xmlns:a16="http://schemas.microsoft.com/office/drawing/2014/main" id="{3EC0F7E5-B44C-4244-9C9B-54A629E5AE5F}"/>
              </a:ext>
            </a:extLst>
          </p:cNvPr>
          <p:cNvPicPr>
            <a:picLocks noChangeAspect="1"/>
          </p:cNvPicPr>
          <p:nvPr/>
        </p:nvPicPr>
        <p:blipFill>
          <a:blip r:embed="rId4"/>
          <a:stretch>
            <a:fillRect/>
          </a:stretch>
        </p:blipFill>
        <p:spPr>
          <a:xfrm>
            <a:off x="3070366" y="545932"/>
            <a:ext cx="3459228" cy="1924522"/>
          </a:xfrm>
          <a:prstGeom prst="rect">
            <a:avLst/>
          </a:prstGeom>
        </p:spPr>
      </p:pic>
      <p:sp>
        <p:nvSpPr>
          <p:cNvPr id="25" name="TextBox 24">
            <a:extLst>
              <a:ext uri="{FF2B5EF4-FFF2-40B4-BE49-F238E27FC236}">
                <a16:creationId xmlns:a16="http://schemas.microsoft.com/office/drawing/2014/main" id="{9267368B-9AA9-4E77-BC70-13A660310B24}"/>
              </a:ext>
            </a:extLst>
          </p:cNvPr>
          <p:cNvSpPr txBox="1"/>
          <p:nvPr/>
        </p:nvSpPr>
        <p:spPr>
          <a:xfrm>
            <a:off x="129741" y="4512574"/>
            <a:ext cx="266700" cy="307777"/>
          </a:xfrm>
          <a:prstGeom prst="rect">
            <a:avLst/>
          </a:prstGeom>
          <a:noFill/>
        </p:spPr>
        <p:txBody>
          <a:bodyPr wrap="square">
            <a:spAutoFit/>
          </a:bodyPr>
          <a:lstStyle/>
          <a:p>
            <a:r>
              <a:rPr lang="nl-NL" sz="1400" b="1" dirty="0"/>
              <a:t>C</a:t>
            </a:r>
            <a:endParaRPr lang="LID4096" sz="1400" b="1" dirty="0"/>
          </a:p>
        </p:txBody>
      </p:sp>
      <p:pic>
        <p:nvPicPr>
          <p:cNvPr id="58" name="Picture 57">
            <a:extLst>
              <a:ext uri="{FF2B5EF4-FFF2-40B4-BE49-F238E27FC236}">
                <a16:creationId xmlns:a16="http://schemas.microsoft.com/office/drawing/2014/main" id="{E2BD893F-06FA-4A34-911F-1F5F42054EEB}"/>
              </a:ext>
            </a:extLst>
          </p:cNvPr>
          <p:cNvPicPr>
            <a:picLocks noChangeAspect="1"/>
          </p:cNvPicPr>
          <p:nvPr/>
        </p:nvPicPr>
        <p:blipFill>
          <a:blip r:embed="rId5"/>
          <a:stretch>
            <a:fillRect/>
          </a:stretch>
        </p:blipFill>
        <p:spPr>
          <a:xfrm>
            <a:off x="497140" y="4631176"/>
            <a:ext cx="2513849" cy="1924522"/>
          </a:xfrm>
          <a:prstGeom prst="rect">
            <a:avLst/>
          </a:prstGeom>
        </p:spPr>
      </p:pic>
      <p:pic>
        <p:nvPicPr>
          <p:cNvPr id="62" name="Picture 61">
            <a:extLst>
              <a:ext uri="{FF2B5EF4-FFF2-40B4-BE49-F238E27FC236}">
                <a16:creationId xmlns:a16="http://schemas.microsoft.com/office/drawing/2014/main" id="{6679DA4D-D676-4C93-82A8-9A90D5A819A1}"/>
              </a:ext>
            </a:extLst>
          </p:cNvPr>
          <p:cNvPicPr>
            <a:picLocks noChangeAspect="1"/>
          </p:cNvPicPr>
          <p:nvPr/>
        </p:nvPicPr>
        <p:blipFill>
          <a:blip r:embed="rId6"/>
          <a:stretch>
            <a:fillRect/>
          </a:stretch>
        </p:blipFill>
        <p:spPr>
          <a:xfrm>
            <a:off x="3150801" y="4688281"/>
            <a:ext cx="3378795" cy="1866524"/>
          </a:xfrm>
          <a:prstGeom prst="rect">
            <a:avLst/>
          </a:prstGeom>
        </p:spPr>
      </p:pic>
      <p:sp>
        <p:nvSpPr>
          <p:cNvPr id="5" name="TextBox 4">
            <a:extLst>
              <a:ext uri="{FF2B5EF4-FFF2-40B4-BE49-F238E27FC236}">
                <a16:creationId xmlns:a16="http://schemas.microsoft.com/office/drawing/2014/main" id="{74110891-7F36-4A5C-A55A-C7E82E33D24A}"/>
              </a:ext>
            </a:extLst>
          </p:cNvPr>
          <p:cNvSpPr txBox="1"/>
          <p:nvPr/>
        </p:nvSpPr>
        <p:spPr>
          <a:xfrm>
            <a:off x="2201092" y="2766695"/>
            <a:ext cx="1097279" cy="276999"/>
          </a:xfrm>
          <a:prstGeom prst="rect">
            <a:avLst/>
          </a:prstGeom>
          <a:noFill/>
        </p:spPr>
        <p:txBody>
          <a:bodyPr wrap="square" rtlCol="0">
            <a:spAutoFit/>
          </a:bodyPr>
          <a:lstStyle/>
          <a:p>
            <a:r>
              <a:rPr lang="nl-NL" sz="1200" dirty="0"/>
              <a:t>r = -0.05</a:t>
            </a:r>
            <a:endParaRPr lang="LID4096" sz="1200" dirty="0"/>
          </a:p>
        </p:txBody>
      </p:sp>
      <p:sp>
        <p:nvSpPr>
          <p:cNvPr id="6" name="TextBox 5">
            <a:extLst>
              <a:ext uri="{FF2B5EF4-FFF2-40B4-BE49-F238E27FC236}">
                <a16:creationId xmlns:a16="http://schemas.microsoft.com/office/drawing/2014/main" id="{DDBF2BAD-38E8-4B1E-BDDC-229F7D83F572}"/>
              </a:ext>
            </a:extLst>
          </p:cNvPr>
          <p:cNvSpPr txBox="1"/>
          <p:nvPr/>
        </p:nvSpPr>
        <p:spPr>
          <a:xfrm>
            <a:off x="2201091" y="4827236"/>
            <a:ext cx="1097279" cy="276999"/>
          </a:xfrm>
          <a:prstGeom prst="rect">
            <a:avLst/>
          </a:prstGeom>
          <a:noFill/>
        </p:spPr>
        <p:txBody>
          <a:bodyPr wrap="square" rtlCol="0">
            <a:spAutoFit/>
          </a:bodyPr>
          <a:lstStyle/>
          <a:p>
            <a:r>
              <a:rPr lang="nl-NL" sz="1200" dirty="0"/>
              <a:t>r = -0.07</a:t>
            </a:r>
            <a:endParaRPr lang="LID4096" sz="1200" dirty="0"/>
          </a:p>
        </p:txBody>
      </p:sp>
      <p:grpSp>
        <p:nvGrpSpPr>
          <p:cNvPr id="9" name="Group 8">
            <a:extLst>
              <a:ext uri="{FF2B5EF4-FFF2-40B4-BE49-F238E27FC236}">
                <a16:creationId xmlns:a16="http://schemas.microsoft.com/office/drawing/2014/main" id="{3B00344F-5B73-4796-9A0B-5758EE7D9FC8}"/>
              </a:ext>
            </a:extLst>
          </p:cNvPr>
          <p:cNvGrpSpPr/>
          <p:nvPr/>
        </p:nvGrpSpPr>
        <p:grpSpPr>
          <a:xfrm>
            <a:off x="449295" y="316006"/>
            <a:ext cx="2849075" cy="2154448"/>
            <a:chOff x="449295" y="316006"/>
            <a:chExt cx="2849075" cy="2154448"/>
          </a:xfrm>
        </p:grpSpPr>
        <p:pic>
          <p:nvPicPr>
            <p:cNvPr id="48" name="Picture 47">
              <a:extLst>
                <a:ext uri="{FF2B5EF4-FFF2-40B4-BE49-F238E27FC236}">
                  <a16:creationId xmlns:a16="http://schemas.microsoft.com/office/drawing/2014/main" id="{257126EF-87CF-49BA-A934-AD0CD4C7BD91}"/>
                </a:ext>
              </a:extLst>
            </p:cNvPr>
            <p:cNvPicPr>
              <a:picLocks noChangeAspect="1"/>
            </p:cNvPicPr>
            <p:nvPr/>
          </p:nvPicPr>
          <p:blipFill>
            <a:blip r:embed="rId7"/>
            <a:stretch>
              <a:fillRect/>
            </a:stretch>
          </p:blipFill>
          <p:spPr>
            <a:xfrm>
              <a:off x="449295" y="545932"/>
              <a:ext cx="2513849" cy="1924522"/>
            </a:xfrm>
            <a:prstGeom prst="rect">
              <a:avLst/>
            </a:prstGeom>
          </p:spPr>
        </p:pic>
        <p:sp>
          <p:nvSpPr>
            <p:cNvPr id="4" name="TextBox 3">
              <a:extLst>
                <a:ext uri="{FF2B5EF4-FFF2-40B4-BE49-F238E27FC236}">
                  <a16:creationId xmlns:a16="http://schemas.microsoft.com/office/drawing/2014/main" id="{F120E3FC-74E6-46A5-AD78-A23E9603DB96}"/>
                </a:ext>
              </a:extLst>
            </p:cNvPr>
            <p:cNvSpPr txBox="1"/>
            <p:nvPr/>
          </p:nvSpPr>
          <p:spPr>
            <a:xfrm>
              <a:off x="2201091" y="748248"/>
              <a:ext cx="1097279" cy="276999"/>
            </a:xfrm>
            <a:prstGeom prst="rect">
              <a:avLst/>
            </a:prstGeom>
            <a:noFill/>
          </p:spPr>
          <p:txBody>
            <a:bodyPr wrap="square" rtlCol="0">
              <a:spAutoFit/>
            </a:bodyPr>
            <a:lstStyle/>
            <a:p>
              <a:r>
                <a:rPr lang="nl-NL" sz="1200" dirty="0"/>
                <a:t>r = -0.2</a:t>
              </a:r>
              <a:endParaRPr lang="LID4096" sz="1200" dirty="0"/>
            </a:p>
          </p:txBody>
        </p:sp>
        <p:sp>
          <p:nvSpPr>
            <p:cNvPr id="2" name="Rectangle 1">
              <a:extLst>
                <a:ext uri="{FF2B5EF4-FFF2-40B4-BE49-F238E27FC236}">
                  <a16:creationId xmlns:a16="http://schemas.microsoft.com/office/drawing/2014/main" id="{A5C39469-EF9F-4C3C-8CD0-390553446B4A}"/>
                </a:ext>
              </a:extLst>
            </p:cNvPr>
            <p:cNvSpPr/>
            <p:nvPr/>
          </p:nvSpPr>
          <p:spPr>
            <a:xfrm>
              <a:off x="1828800" y="316006"/>
              <a:ext cx="423582" cy="51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8" name="Rectangle 1">
            <a:extLst>
              <a:ext uri="{FF2B5EF4-FFF2-40B4-BE49-F238E27FC236}">
                <a16:creationId xmlns:a16="http://schemas.microsoft.com/office/drawing/2014/main" id="{7FD6EACF-3536-488B-8A7F-D03BC71B7979}"/>
              </a:ext>
            </a:extLst>
          </p:cNvPr>
          <p:cNvSpPr>
            <a:spLocks noChangeArrowheads="1"/>
          </p:cNvSpPr>
          <p:nvPr/>
        </p:nvSpPr>
        <p:spPr bwMode="auto">
          <a:xfrm>
            <a:off x="142258" y="6554805"/>
            <a:ext cx="6312224" cy="127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323" eaLnBrk="0" fontAlgn="base" hangingPunct="0">
              <a:lnSpc>
                <a:spcPct val="150000"/>
              </a:lnSpc>
              <a:spcBef>
                <a:spcPct val="0"/>
              </a:spcBef>
              <a:spcAft>
                <a:spcPct val="0"/>
              </a:spcAft>
            </a:pPr>
            <a:r>
              <a:rPr lang="en-US" altLang="LID4096" sz="1050" dirty="0">
                <a:ea typeface="MS Mincho" panose="02020609040205080304" pitchFamily="49" charset="-128"/>
                <a:cs typeface="Times New Roman" panose="02020603050405020304" pitchFamily="18" charset="0"/>
              </a:rPr>
              <a:t>Supplementary figure 3: </a:t>
            </a:r>
            <a:r>
              <a:rPr lang="en-US" altLang="LID4096" sz="1050" b="1" dirty="0">
                <a:ea typeface="MS Mincho" panose="02020609040205080304" pitchFamily="49" charset="-128"/>
                <a:cs typeface="Times New Roman" panose="02020603050405020304" pitchFamily="18" charset="0"/>
              </a:rPr>
              <a:t>Association </a:t>
            </a:r>
            <a:r>
              <a:rPr lang="en-GB" altLang="LID4096" sz="1050" b="1" dirty="0">
                <a:latin typeface="Calibri" panose="020F0502020204030204" pitchFamily="34" charset="0"/>
                <a:ea typeface="MS Mincho" panose="02020609040205080304" pitchFamily="49" charset="-128"/>
                <a:cs typeface="Calibri" panose="020F0502020204030204" pitchFamily="34" charset="0"/>
              </a:rPr>
              <a:t>between g</a:t>
            </a:r>
            <a:r>
              <a:rPr lang="en-GB" sz="1050" b="1" dirty="0">
                <a:latin typeface="Calibri" panose="020F0502020204030204" pitchFamily="34" charset="0"/>
                <a:ea typeface="Calibri" panose="020F0502020204030204" pitchFamily="34" charset="0"/>
                <a:cs typeface="Calibri" panose="020F0502020204030204" pitchFamily="34" charset="0"/>
              </a:rPr>
              <a:t>ene expression and DMR methylation in grey and white matter of the GFM and GTS in SCZ and CTR. </a:t>
            </a:r>
            <a:r>
              <a:rPr lang="en-GB" sz="1050" dirty="0">
                <a:latin typeface="Calibri" panose="020F0502020204030204" pitchFamily="34" charset="0"/>
                <a:ea typeface="Calibri" panose="020F0502020204030204" pitchFamily="34" charset="0"/>
                <a:cs typeface="Calibri" panose="020F0502020204030204" pitchFamily="34" charset="0"/>
              </a:rPr>
              <a:t>(A-C)</a:t>
            </a:r>
            <a:r>
              <a:rPr lang="en-GB" sz="1050" b="1" dirty="0">
                <a:latin typeface="Calibri" panose="020F0502020204030204" pitchFamily="34" charset="0"/>
                <a:ea typeface="Calibri" panose="020F0502020204030204" pitchFamily="34" charset="0"/>
                <a:cs typeface="Calibri" panose="020F0502020204030204" pitchFamily="34" charset="0"/>
              </a:rPr>
              <a:t> </a:t>
            </a:r>
            <a:r>
              <a:rPr lang="en-GB" sz="1050" dirty="0">
                <a:effectLst/>
                <a:latin typeface="Calibri" panose="020F0502020204030204" pitchFamily="34" charset="0"/>
                <a:ea typeface="Calibri" panose="020F0502020204030204" pitchFamily="34" charset="0"/>
              </a:rPr>
              <a:t>Linear regression was performed to assess the association between the degree of DMR methylation and gene expression in the </a:t>
            </a:r>
            <a:r>
              <a:rPr lang="en-GB" sz="1050" i="1" dirty="0">
                <a:effectLst/>
                <a:latin typeface="Calibri" panose="020F0502020204030204" pitchFamily="34" charset="0"/>
                <a:ea typeface="Calibri" panose="020F0502020204030204" pitchFamily="34" charset="0"/>
                <a:cs typeface="Calibri" panose="020F0502020204030204" pitchFamily="34" charset="0"/>
              </a:rPr>
              <a:t>gyrus frontalis medialis </a:t>
            </a:r>
            <a:r>
              <a:rPr lang="en-GB" sz="1050" dirty="0">
                <a:latin typeface="Calibri" panose="020F0502020204030204" pitchFamily="34" charset="0"/>
                <a:ea typeface="Calibri" panose="020F0502020204030204" pitchFamily="34" charset="0"/>
                <a:cs typeface="Calibri" panose="020F0502020204030204" pitchFamily="34" charset="0"/>
              </a:rPr>
              <a:t>and </a:t>
            </a:r>
            <a:r>
              <a:rPr lang="en-GB" sz="1050" i="1" dirty="0">
                <a:latin typeface="Calibri" panose="020F0502020204030204" pitchFamily="34" charset="0"/>
                <a:ea typeface="Calibri" panose="020F0502020204030204" pitchFamily="34" charset="0"/>
                <a:cs typeface="Calibri" panose="020F0502020204030204" pitchFamily="34" charset="0"/>
              </a:rPr>
              <a:t>gyrus temporalis superior </a:t>
            </a:r>
            <a:r>
              <a:rPr lang="en-GB" sz="1050" dirty="0">
                <a:latin typeface="Calibri" panose="020F0502020204030204" pitchFamily="34" charset="0"/>
                <a:ea typeface="Calibri" panose="020F0502020204030204" pitchFamily="34" charset="0"/>
                <a:cs typeface="Calibri" panose="020F0502020204030204" pitchFamily="34" charset="0"/>
              </a:rPr>
              <a:t>for all donors. </a:t>
            </a:r>
            <a:r>
              <a:rPr lang="en-GB" sz="1050" dirty="0">
                <a:effectLst/>
                <a:latin typeface="Calibri" panose="020F0502020204030204" pitchFamily="34" charset="0"/>
                <a:ea typeface="Calibri" panose="020F0502020204030204" pitchFamily="34" charset="0"/>
                <a:cs typeface="Calibri" panose="020F0502020204030204" pitchFamily="34" charset="0"/>
              </a:rPr>
              <a:t> r = </a:t>
            </a:r>
            <a:r>
              <a:rPr lang="en-GB" sz="1050" dirty="0">
                <a:effectLst/>
                <a:latin typeface="Calibri" panose="020F0502020204030204" pitchFamily="34" charset="0"/>
                <a:ea typeface="Calibri" panose="020F0502020204030204" pitchFamily="34" charset="0"/>
              </a:rPr>
              <a:t>Spearman’s rho correlation. </a:t>
            </a:r>
            <a:r>
              <a:rPr lang="en-GB" sz="1050" dirty="0">
                <a:latin typeface="Calibri" panose="020F0502020204030204" pitchFamily="34" charset="0"/>
                <a:ea typeface="Calibri" panose="020F0502020204030204" pitchFamily="34" charset="0"/>
              </a:rPr>
              <a:t>(D-F) DMR methylation and gene expression are shown separately for grey and white matter and for SCZ and CTR. </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A40E90C-DEFB-4E81-AD63-9C654D6CD43B}"/>
              </a:ext>
            </a:extLst>
          </p:cNvPr>
          <p:cNvSpPr txBox="1"/>
          <p:nvPr/>
        </p:nvSpPr>
        <p:spPr>
          <a:xfrm>
            <a:off x="2852653" y="2458918"/>
            <a:ext cx="266700" cy="307777"/>
          </a:xfrm>
          <a:prstGeom prst="rect">
            <a:avLst/>
          </a:prstGeom>
          <a:noFill/>
        </p:spPr>
        <p:txBody>
          <a:bodyPr wrap="square">
            <a:spAutoFit/>
          </a:bodyPr>
          <a:lstStyle/>
          <a:p>
            <a:r>
              <a:rPr lang="nl-NL" sz="1400" b="1" dirty="0"/>
              <a:t>E</a:t>
            </a:r>
            <a:endParaRPr lang="LID4096" sz="1400" b="1" dirty="0"/>
          </a:p>
        </p:txBody>
      </p:sp>
      <p:sp>
        <p:nvSpPr>
          <p:cNvPr id="12" name="TextBox 11">
            <a:extLst>
              <a:ext uri="{FF2B5EF4-FFF2-40B4-BE49-F238E27FC236}">
                <a16:creationId xmlns:a16="http://schemas.microsoft.com/office/drawing/2014/main" id="{4251FD66-E8FF-4554-82B7-2D348BFB7D3C}"/>
              </a:ext>
            </a:extLst>
          </p:cNvPr>
          <p:cNvSpPr txBox="1"/>
          <p:nvPr/>
        </p:nvSpPr>
        <p:spPr>
          <a:xfrm>
            <a:off x="2963144" y="440471"/>
            <a:ext cx="45719" cy="307777"/>
          </a:xfrm>
          <a:prstGeom prst="rect">
            <a:avLst/>
          </a:prstGeom>
          <a:noFill/>
        </p:spPr>
        <p:txBody>
          <a:bodyPr wrap="square" rtlCol="0">
            <a:spAutoFit/>
          </a:bodyPr>
          <a:lstStyle/>
          <a:p>
            <a:r>
              <a:rPr lang="nl-NL" sz="1400" b="1" dirty="0"/>
              <a:t>D</a:t>
            </a:r>
            <a:endParaRPr lang="LID4096" sz="1400" b="1" dirty="0"/>
          </a:p>
        </p:txBody>
      </p:sp>
      <p:sp>
        <p:nvSpPr>
          <p:cNvPr id="13" name="TextBox 12">
            <a:extLst>
              <a:ext uri="{FF2B5EF4-FFF2-40B4-BE49-F238E27FC236}">
                <a16:creationId xmlns:a16="http://schemas.microsoft.com/office/drawing/2014/main" id="{134FA286-AED3-487A-82A3-B4AAB7810C0B}"/>
              </a:ext>
            </a:extLst>
          </p:cNvPr>
          <p:cNvSpPr txBox="1"/>
          <p:nvPr/>
        </p:nvSpPr>
        <p:spPr>
          <a:xfrm>
            <a:off x="2875515" y="4512574"/>
            <a:ext cx="266700" cy="307777"/>
          </a:xfrm>
          <a:prstGeom prst="rect">
            <a:avLst/>
          </a:prstGeom>
          <a:noFill/>
        </p:spPr>
        <p:txBody>
          <a:bodyPr wrap="square">
            <a:spAutoFit/>
          </a:bodyPr>
          <a:lstStyle/>
          <a:p>
            <a:r>
              <a:rPr lang="nl-NL" sz="1400" b="1" dirty="0"/>
              <a:t>F</a:t>
            </a:r>
            <a:endParaRPr lang="LID4096" sz="1400" b="1" dirty="0"/>
          </a:p>
        </p:txBody>
      </p:sp>
    </p:spTree>
    <p:extLst>
      <p:ext uri="{BB962C8B-B14F-4D97-AF65-F5344CB8AC3E}">
        <p14:creationId xmlns:p14="http://schemas.microsoft.com/office/powerpoint/2010/main" val="127917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EEA18B8-15BE-46E0-A354-766DB903BBE6}"/>
              </a:ext>
            </a:extLst>
          </p:cNvPr>
          <p:cNvGrpSpPr/>
          <p:nvPr/>
        </p:nvGrpSpPr>
        <p:grpSpPr>
          <a:xfrm>
            <a:off x="832057" y="4953000"/>
            <a:ext cx="5139047" cy="1939847"/>
            <a:chOff x="-1" y="5598495"/>
            <a:chExt cx="6858001" cy="2588704"/>
          </a:xfrm>
        </p:grpSpPr>
        <p:pic>
          <p:nvPicPr>
            <p:cNvPr id="8" name="Picture 7">
              <a:extLst>
                <a:ext uri="{FF2B5EF4-FFF2-40B4-BE49-F238E27FC236}">
                  <a16:creationId xmlns:a16="http://schemas.microsoft.com/office/drawing/2014/main" id="{3CFB806A-8D39-4F5A-9E9E-733784897B25}"/>
                </a:ext>
              </a:extLst>
            </p:cNvPr>
            <p:cNvPicPr>
              <a:picLocks noChangeAspect="1"/>
            </p:cNvPicPr>
            <p:nvPr/>
          </p:nvPicPr>
          <p:blipFill>
            <a:blip r:embed="rId2"/>
            <a:stretch>
              <a:fillRect/>
            </a:stretch>
          </p:blipFill>
          <p:spPr>
            <a:xfrm>
              <a:off x="2299383" y="5598495"/>
              <a:ext cx="2259233" cy="2588704"/>
            </a:xfrm>
            <a:prstGeom prst="rect">
              <a:avLst/>
            </a:prstGeom>
          </p:spPr>
        </p:pic>
        <p:pic>
          <p:nvPicPr>
            <p:cNvPr id="12" name="Picture 11">
              <a:extLst>
                <a:ext uri="{FF2B5EF4-FFF2-40B4-BE49-F238E27FC236}">
                  <a16:creationId xmlns:a16="http://schemas.microsoft.com/office/drawing/2014/main" id="{7B237DCD-07BF-4728-85B3-1C24A31D764D}"/>
                </a:ext>
              </a:extLst>
            </p:cNvPr>
            <p:cNvPicPr>
              <a:picLocks noChangeAspect="1"/>
            </p:cNvPicPr>
            <p:nvPr/>
          </p:nvPicPr>
          <p:blipFill>
            <a:blip r:embed="rId3"/>
            <a:stretch>
              <a:fillRect/>
            </a:stretch>
          </p:blipFill>
          <p:spPr>
            <a:xfrm>
              <a:off x="4598767" y="5598495"/>
              <a:ext cx="2259233" cy="2588704"/>
            </a:xfrm>
            <a:prstGeom prst="rect">
              <a:avLst/>
            </a:prstGeom>
          </p:spPr>
        </p:pic>
        <p:pic>
          <p:nvPicPr>
            <p:cNvPr id="19" name="Picture 18">
              <a:extLst>
                <a:ext uri="{FF2B5EF4-FFF2-40B4-BE49-F238E27FC236}">
                  <a16:creationId xmlns:a16="http://schemas.microsoft.com/office/drawing/2014/main" id="{F1D8C1E5-0451-4BDB-BD15-92E759E115CB}"/>
                </a:ext>
              </a:extLst>
            </p:cNvPr>
            <p:cNvPicPr>
              <a:picLocks noChangeAspect="1"/>
            </p:cNvPicPr>
            <p:nvPr/>
          </p:nvPicPr>
          <p:blipFill>
            <a:blip r:embed="rId4"/>
            <a:stretch>
              <a:fillRect/>
            </a:stretch>
          </p:blipFill>
          <p:spPr>
            <a:xfrm>
              <a:off x="-1" y="5598495"/>
              <a:ext cx="2259233" cy="2588704"/>
            </a:xfrm>
            <a:prstGeom prst="rect">
              <a:avLst/>
            </a:prstGeom>
          </p:spPr>
        </p:pic>
      </p:grpSp>
      <p:sp>
        <p:nvSpPr>
          <p:cNvPr id="5" name="Rectangle 1">
            <a:extLst>
              <a:ext uri="{FF2B5EF4-FFF2-40B4-BE49-F238E27FC236}">
                <a16:creationId xmlns:a16="http://schemas.microsoft.com/office/drawing/2014/main" id="{0D19302F-705E-48DF-BF1E-22B0D1E9AFED}"/>
              </a:ext>
            </a:extLst>
          </p:cNvPr>
          <p:cNvSpPr>
            <a:spLocks noChangeArrowheads="1"/>
          </p:cNvSpPr>
          <p:nvPr/>
        </p:nvSpPr>
        <p:spPr bwMode="auto">
          <a:xfrm>
            <a:off x="188852" y="7037092"/>
            <a:ext cx="6312224" cy="10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323" eaLnBrk="0" fontAlgn="base" hangingPunct="0">
              <a:lnSpc>
                <a:spcPct val="150000"/>
              </a:lnSpc>
              <a:spcBef>
                <a:spcPct val="0"/>
              </a:spcBef>
              <a:spcAft>
                <a:spcPct val="0"/>
              </a:spcAft>
            </a:pPr>
            <a:r>
              <a:rPr lang="en-US" altLang="LID4096" sz="1050" dirty="0">
                <a:ea typeface="MS Mincho" panose="02020609040205080304" pitchFamily="49" charset="-128"/>
                <a:cs typeface="Times New Roman" panose="02020603050405020304" pitchFamily="18" charset="0"/>
              </a:rPr>
              <a:t>Supplementary figure 4: </a:t>
            </a:r>
            <a:r>
              <a:rPr lang="en-US" altLang="LID4096" sz="1050" b="1" dirty="0">
                <a:ea typeface="MS Mincho" panose="02020609040205080304" pitchFamily="49" charset="-128"/>
                <a:cs typeface="Times New Roman" panose="02020603050405020304" pitchFamily="18" charset="0"/>
              </a:rPr>
              <a:t>Principal component analysis of the DMR methylation changes</a:t>
            </a:r>
            <a:r>
              <a:rPr lang="en-US" altLang="LID4096" sz="1050" dirty="0">
                <a:ea typeface="MS Mincho" panose="02020609040205080304" pitchFamily="49" charset="-128"/>
                <a:cs typeface="Times New Roman" panose="02020603050405020304" pitchFamily="18" charset="0"/>
              </a:rPr>
              <a:t>. (A) We performed correlation analyses with the first 10 principal components, group (SCZ or CTR), tissue type (grey or white matter), and region (GTS or GFM). We found that PC1 was associated with the tissue type (grey-white matter), and PC3 and PC7 were associated with the disease status, shown in B-D. </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3F7ED3-E1E7-4EA5-A86F-E1566C17C7FC}"/>
              </a:ext>
            </a:extLst>
          </p:cNvPr>
          <p:cNvSpPr txBox="1"/>
          <p:nvPr/>
        </p:nvSpPr>
        <p:spPr>
          <a:xfrm>
            <a:off x="725826" y="4687247"/>
            <a:ext cx="266700" cy="307777"/>
          </a:xfrm>
          <a:prstGeom prst="rect">
            <a:avLst/>
          </a:prstGeom>
          <a:noFill/>
        </p:spPr>
        <p:txBody>
          <a:bodyPr wrap="square">
            <a:spAutoFit/>
          </a:bodyPr>
          <a:lstStyle/>
          <a:p>
            <a:r>
              <a:rPr lang="nl-NL" sz="1400" b="1" dirty="0"/>
              <a:t>B</a:t>
            </a:r>
            <a:endParaRPr lang="LID4096" sz="1400" b="1" dirty="0"/>
          </a:p>
        </p:txBody>
      </p:sp>
      <p:sp>
        <p:nvSpPr>
          <p:cNvPr id="7" name="TextBox 6">
            <a:extLst>
              <a:ext uri="{FF2B5EF4-FFF2-40B4-BE49-F238E27FC236}">
                <a16:creationId xmlns:a16="http://schemas.microsoft.com/office/drawing/2014/main" id="{D31E2E14-C99F-4721-A652-079573191779}"/>
              </a:ext>
            </a:extLst>
          </p:cNvPr>
          <p:cNvSpPr txBox="1"/>
          <p:nvPr/>
        </p:nvSpPr>
        <p:spPr>
          <a:xfrm>
            <a:off x="2501986" y="4687247"/>
            <a:ext cx="266700" cy="307777"/>
          </a:xfrm>
          <a:prstGeom prst="rect">
            <a:avLst/>
          </a:prstGeom>
          <a:noFill/>
        </p:spPr>
        <p:txBody>
          <a:bodyPr wrap="square">
            <a:spAutoFit/>
          </a:bodyPr>
          <a:lstStyle/>
          <a:p>
            <a:r>
              <a:rPr lang="nl-NL" sz="1400" b="1" dirty="0"/>
              <a:t>C</a:t>
            </a:r>
            <a:endParaRPr lang="LID4096" sz="1400" b="1" dirty="0"/>
          </a:p>
        </p:txBody>
      </p:sp>
      <p:sp>
        <p:nvSpPr>
          <p:cNvPr id="9" name="TextBox 8">
            <a:extLst>
              <a:ext uri="{FF2B5EF4-FFF2-40B4-BE49-F238E27FC236}">
                <a16:creationId xmlns:a16="http://schemas.microsoft.com/office/drawing/2014/main" id="{80221670-5033-4881-BF45-3FBA9E1BB626}"/>
              </a:ext>
            </a:extLst>
          </p:cNvPr>
          <p:cNvSpPr txBox="1"/>
          <p:nvPr/>
        </p:nvSpPr>
        <p:spPr>
          <a:xfrm>
            <a:off x="725826" y="355251"/>
            <a:ext cx="45719" cy="307777"/>
          </a:xfrm>
          <a:prstGeom prst="rect">
            <a:avLst/>
          </a:prstGeom>
          <a:noFill/>
        </p:spPr>
        <p:txBody>
          <a:bodyPr wrap="square" rtlCol="0">
            <a:spAutoFit/>
          </a:bodyPr>
          <a:lstStyle/>
          <a:p>
            <a:r>
              <a:rPr lang="nl-NL" sz="1400" b="1" dirty="0"/>
              <a:t>A</a:t>
            </a:r>
            <a:endParaRPr lang="LID4096" sz="1400" b="1" dirty="0"/>
          </a:p>
        </p:txBody>
      </p:sp>
      <p:sp>
        <p:nvSpPr>
          <p:cNvPr id="10" name="TextBox 9">
            <a:extLst>
              <a:ext uri="{FF2B5EF4-FFF2-40B4-BE49-F238E27FC236}">
                <a16:creationId xmlns:a16="http://schemas.microsoft.com/office/drawing/2014/main" id="{D1252038-776E-4C3F-ACAC-C2F0179B2F12}"/>
              </a:ext>
            </a:extLst>
          </p:cNvPr>
          <p:cNvSpPr txBox="1"/>
          <p:nvPr/>
        </p:nvSpPr>
        <p:spPr>
          <a:xfrm>
            <a:off x="4235052" y="4640146"/>
            <a:ext cx="266700" cy="307777"/>
          </a:xfrm>
          <a:prstGeom prst="rect">
            <a:avLst/>
          </a:prstGeom>
          <a:noFill/>
        </p:spPr>
        <p:txBody>
          <a:bodyPr wrap="square">
            <a:spAutoFit/>
          </a:bodyPr>
          <a:lstStyle/>
          <a:p>
            <a:r>
              <a:rPr lang="nl-NL" sz="1400" b="1" dirty="0"/>
              <a:t>D</a:t>
            </a:r>
            <a:endParaRPr lang="LID4096" sz="1400" b="1" dirty="0"/>
          </a:p>
        </p:txBody>
      </p:sp>
      <p:grpSp>
        <p:nvGrpSpPr>
          <p:cNvPr id="4" name="Group 10">
            <a:extLst>
              <a:ext uri="{FF2B5EF4-FFF2-40B4-BE49-F238E27FC236}">
                <a16:creationId xmlns:a16="http://schemas.microsoft.com/office/drawing/2014/main" id="{8605B42C-8DA1-412F-A11D-94B7D33B16BB}"/>
              </a:ext>
            </a:extLst>
          </p:cNvPr>
          <p:cNvGrpSpPr/>
          <p:nvPr/>
        </p:nvGrpSpPr>
        <p:grpSpPr>
          <a:xfrm>
            <a:off x="832057" y="269672"/>
            <a:ext cx="3975074" cy="4691743"/>
            <a:chOff x="832057" y="261257"/>
            <a:chExt cx="3975074" cy="4691743"/>
          </a:xfrm>
        </p:grpSpPr>
        <p:pic>
          <p:nvPicPr>
            <p:cNvPr id="2" name="Picture 12">
              <a:extLst>
                <a:ext uri="{FF2B5EF4-FFF2-40B4-BE49-F238E27FC236}">
                  <a16:creationId xmlns:a16="http://schemas.microsoft.com/office/drawing/2014/main" id="{ED713A22-F4F1-443F-B79C-99B5244A22EC}"/>
                </a:ext>
              </a:extLst>
            </p:cNvPr>
            <p:cNvPicPr>
              <a:picLocks noChangeAspect="1"/>
            </p:cNvPicPr>
            <p:nvPr/>
          </p:nvPicPr>
          <p:blipFill rotWithShape="1">
            <a:blip r:embed="rId5"/>
            <a:srcRect r="-229"/>
            <a:stretch/>
          </p:blipFill>
          <p:spPr>
            <a:xfrm>
              <a:off x="832057" y="408616"/>
              <a:ext cx="3975074" cy="4544384"/>
            </a:xfrm>
            <a:prstGeom prst="rect">
              <a:avLst/>
            </a:prstGeom>
          </p:spPr>
        </p:pic>
        <p:sp>
          <p:nvSpPr>
            <p:cNvPr id="3" name="Rectangle 13">
              <a:extLst>
                <a:ext uri="{FF2B5EF4-FFF2-40B4-BE49-F238E27FC236}">
                  <a16:creationId xmlns:a16="http://schemas.microsoft.com/office/drawing/2014/main" id="{BC983273-B849-42A1-B383-8F374A5ACD63}"/>
                </a:ext>
              </a:extLst>
            </p:cNvPr>
            <p:cNvSpPr/>
            <p:nvPr/>
          </p:nvSpPr>
          <p:spPr>
            <a:xfrm>
              <a:off x="2525015" y="261257"/>
              <a:ext cx="735020" cy="40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67924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06DFE4-DC41-42B9-B018-5184E805429D}"/>
              </a:ext>
            </a:extLst>
          </p:cNvPr>
          <p:cNvPicPr>
            <a:picLocks noChangeAspect="1"/>
          </p:cNvPicPr>
          <p:nvPr/>
        </p:nvPicPr>
        <p:blipFill>
          <a:blip r:embed="rId2"/>
          <a:stretch>
            <a:fillRect/>
          </a:stretch>
        </p:blipFill>
        <p:spPr>
          <a:xfrm rot="16200000">
            <a:off x="-1815823" y="4169711"/>
            <a:ext cx="7506412" cy="2626988"/>
          </a:xfrm>
          <a:prstGeom prst="rect">
            <a:avLst/>
          </a:prstGeom>
        </p:spPr>
      </p:pic>
      <p:sp>
        <p:nvSpPr>
          <p:cNvPr id="9" name="Rectangle 1">
            <a:extLst>
              <a:ext uri="{FF2B5EF4-FFF2-40B4-BE49-F238E27FC236}">
                <a16:creationId xmlns:a16="http://schemas.microsoft.com/office/drawing/2014/main" id="{233F56A5-7CF3-4635-B3EC-68054A1305D6}"/>
              </a:ext>
            </a:extLst>
          </p:cNvPr>
          <p:cNvSpPr>
            <a:spLocks noChangeArrowheads="1"/>
          </p:cNvSpPr>
          <p:nvPr/>
        </p:nvSpPr>
        <p:spPr bwMode="auto">
          <a:xfrm rot="16200000">
            <a:off x="-67919" y="5000728"/>
            <a:ext cx="7578217" cy="103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323" eaLnBrk="0" fontAlgn="base" hangingPunct="0">
              <a:lnSpc>
                <a:spcPct val="150000"/>
              </a:lnSpc>
              <a:spcBef>
                <a:spcPct val="0"/>
              </a:spcBef>
              <a:spcAft>
                <a:spcPct val="0"/>
              </a:spcAft>
            </a:pPr>
            <a:r>
              <a:rPr lang="en-GB" altLang="LID4096" sz="1050" dirty="0">
                <a:ea typeface="Times New Roman" panose="02020603050405020304" pitchFamily="18" charset="0"/>
              </a:rPr>
              <a:t>Supplementary table 8: </a:t>
            </a:r>
            <a:r>
              <a:rPr lang="en-GB" altLang="LID4096" sz="1050" b="1" dirty="0">
                <a:ea typeface="Times New Roman" panose="02020603050405020304" pitchFamily="18" charset="0"/>
              </a:rPr>
              <a:t>Overlap with CPGs or DMRs in previous genome-wide DNA methylation studies of SCZ.</a:t>
            </a:r>
            <a:r>
              <a:rPr lang="en-GB" altLang="LID4096" sz="1050" dirty="0">
                <a:ea typeface="Times New Roman" panose="02020603050405020304" pitchFamily="18" charset="0"/>
              </a:rPr>
              <a:t> The table shows if CPGs or DMRs associated to the genes identified with our DMR analysis were previously found in other genome wide DNA methylation studies of SCZ in prefrontal cortex tissue (indicated with X). Two DMRs from our study are not included because they could not be annotated. </a:t>
            </a:r>
            <a:endParaRPr lang="en-GB" altLang="LID4096" sz="1050" dirty="0"/>
          </a:p>
        </p:txBody>
      </p:sp>
    </p:spTree>
    <p:extLst>
      <p:ext uri="{BB962C8B-B14F-4D97-AF65-F5344CB8AC3E}">
        <p14:creationId xmlns:p14="http://schemas.microsoft.com/office/powerpoint/2010/main" val="75373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F3170582-0BBB-446B-8E6D-A7D6DCDE0736}"/>
              </a:ext>
            </a:extLst>
          </p:cNvPr>
          <p:cNvGraphicFramePr>
            <a:graphicFrameLocks noGrp="1"/>
          </p:cNvGraphicFramePr>
          <p:nvPr>
            <p:extLst>
              <p:ext uri="{D42A27DB-BD31-4B8C-83A1-F6EECF244321}">
                <p14:modId xmlns:p14="http://schemas.microsoft.com/office/powerpoint/2010/main" val="2631632306"/>
              </p:ext>
            </p:extLst>
          </p:nvPr>
        </p:nvGraphicFramePr>
        <p:xfrm>
          <a:off x="694981" y="674923"/>
          <a:ext cx="5468037" cy="2311400"/>
        </p:xfrm>
        <a:graphic>
          <a:graphicData uri="http://schemas.openxmlformats.org/drawingml/2006/table">
            <a:tbl>
              <a:tblPr firstRow="1" bandRow="1">
                <a:tableStyleId>{C083E6E3-FA7D-4D7B-A595-EF9225AFEA82}</a:tableStyleId>
              </a:tblPr>
              <a:tblGrid>
                <a:gridCol w="902184">
                  <a:extLst>
                    <a:ext uri="{9D8B030D-6E8A-4147-A177-3AD203B41FA5}">
                      <a16:colId xmlns:a16="http://schemas.microsoft.com/office/drawing/2014/main" val="265347652"/>
                    </a:ext>
                  </a:extLst>
                </a:gridCol>
                <a:gridCol w="2096611">
                  <a:extLst>
                    <a:ext uri="{9D8B030D-6E8A-4147-A177-3AD203B41FA5}">
                      <a16:colId xmlns:a16="http://schemas.microsoft.com/office/drawing/2014/main" val="1808931201"/>
                    </a:ext>
                  </a:extLst>
                </a:gridCol>
                <a:gridCol w="2469242">
                  <a:extLst>
                    <a:ext uri="{9D8B030D-6E8A-4147-A177-3AD203B41FA5}">
                      <a16:colId xmlns:a16="http://schemas.microsoft.com/office/drawing/2014/main" val="2545645052"/>
                    </a:ext>
                  </a:extLst>
                </a:gridCol>
              </a:tblGrid>
              <a:tr h="370840">
                <a:tc>
                  <a:txBody>
                    <a:bodyPr/>
                    <a:lstStyle/>
                    <a:p>
                      <a:r>
                        <a:rPr lang="nl-NL" sz="1200" dirty="0"/>
                        <a:t>Primer</a:t>
                      </a:r>
                      <a:endParaRPr lang="LID4096" sz="1200" dirty="0"/>
                    </a:p>
                  </a:txBody>
                  <a:tcPr/>
                </a:tc>
                <a:tc>
                  <a:txBody>
                    <a:bodyPr/>
                    <a:lstStyle/>
                    <a:p>
                      <a:r>
                        <a:rPr lang="nl-NL" sz="1200" dirty="0"/>
                        <a:t>Forward sequence</a:t>
                      </a:r>
                      <a:endParaRPr lang="LID4096" sz="1200" dirty="0"/>
                    </a:p>
                  </a:txBody>
                  <a:tcPr/>
                </a:tc>
                <a:tc>
                  <a:txBody>
                    <a:bodyPr/>
                    <a:lstStyle/>
                    <a:p>
                      <a:r>
                        <a:rPr lang="nl-NL" sz="1200" dirty="0"/>
                        <a:t>Reverse sequence</a:t>
                      </a:r>
                      <a:endParaRPr lang="LID4096" sz="1200" dirty="0"/>
                    </a:p>
                  </a:txBody>
                  <a:tcPr/>
                </a:tc>
                <a:extLst>
                  <a:ext uri="{0D108BD9-81ED-4DB2-BD59-A6C34878D82A}">
                    <a16:rowId xmlns:a16="http://schemas.microsoft.com/office/drawing/2014/main" val="2353804891"/>
                  </a:ext>
                </a:extLst>
              </a:tr>
              <a:tr h="370840">
                <a:tc>
                  <a:txBody>
                    <a:bodyPr/>
                    <a:lstStyle/>
                    <a:p>
                      <a:r>
                        <a:rPr lang="nl-NL" sz="1200" b="1" i="1" dirty="0"/>
                        <a:t>KLF9</a:t>
                      </a:r>
                      <a:endParaRPr lang="LID4096" sz="1200" b="1" i="1"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LID4096" sz="1200" dirty="0"/>
                        <a:t>CAGTGGCTGTGGGAAAGTCTA</a:t>
                      </a:r>
                    </a:p>
                    <a:p>
                      <a:endParaRPr lang="LID4096" sz="1200"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LID4096" sz="1200" dirty="0"/>
                        <a:t>CCGTTCACCTGTATGCACTCTG</a:t>
                      </a:r>
                    </a:p>
                  </a:txBody>
                  <a:tcPr/>
                </a:tc>
                <a:extLst>
                  <a:ext uri="{0D108BD9-81ED-4DB2-BD59-A6C34878D82A}">
                    <a16:rowId xmlns:a16="http://schemas.microsoft.com/office/drawing/2014/main" val="559798524"/>
                  </a:ext>
                </a:extLst>
              </a:tr>
              <a:tr h="370840">
                <a:tc>
                  <a:txBody>
                    <a:bodyPr/>
                    <a:lstStyle/>
                    <a:p>
                      <a:r>
                        <a:rPr lang="nl-NL" sz="1200" b="1" i="1" dirty="0"/>
                        <a:t>SFXN1</a:t>
                      </a:r>
                      <a:endParaRPr lang="LID4096" sz="1200" b="1" i="1" dirty="0"/>
                    </a:p>
                  </a:txBody>
                  <a:tcPr/>
                </a:tc>
                <a:tc>
                  <a:txBody>
                    <a:bodyPr/>
                    <a:lstStyle/>
                    <a:p>
                      <a:r>
                        <a:rPr lang="nl-NL" sz="1200" dirty="0"/>
                        <a:t>GAAGAGGTTCCCATGGATGA</a:t>
                      </a:r>
                      <a:endParaRPr lang="LID4096" sz="1200"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nl-NL" sz="1200" dirty="0"/>
                        <a:t>TCAGGATGGCTCTCTTGGAT</a:t>
                      </a:r>
                    </a:p>
                  </a:txBody>
                  <a:tcPr/>
                </a:tc>
                <a:extLst>
                  <a:ext uri="{0D108BD9-81ED-4DB2-BD59-A6C34878D82A}">
                    <a16:rowId xmlns:a16="http://schemas.microsoft.com/office/drawing/2014/main" val="3741000537"/>
                  </a:ext>
                </a:extLst>
              </a:tr>
              <a:tr h="370840">
                <a:tc>
                  <a:txBody>
                    <a:bodyPr/>
                    <a:lstStyle/>
                    <a:p>
                      <a:r>
                        <a:rPr lang="nl-NL" sz="1200" b="1" i="1" dirty="0"/>
                        <a:t>SPRED2</a:t>
                      </a:r>
                      <a:endParaRPr lang="LID4096" sz="1200" b="1" i="1"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LID4096" sz="1200" dirty="0"/>
                        <a:t>ACACACCCAGACGATGACAG</a:t>
                      </a:r>
                    </a:p>
                  </a:txBody>
                  <a:tcPr/>
                </a:tc>
                <a:tc>
                  <a:txBody>
                    <a:bodyPr/>
                    <a:lstStyle/>
                    <a:p>
                      <a:r>
                        <a:rPr lang="LID4096" sz="1200" dirty="0"/>
                        <a:t>CCTTCCTGTGGGAACCATCC</a:t>
                      </a:r>
                    </a:p>
                  </a:txBody>
                  <a:tcPr/>
                </a:tc>
                <a:extLst>
                  <a:ext uri="{0D108BD9-81ED-4DB2-BD59-A6C34878D82A}">
                    <a16:rowId xmlns:a16="http://schemas.microsoft.com/office/drawing/2014/main" val="973686077"/>
                  </a:ext>
                </a:extLst>
              </a:tr>
              <a:tr h="370840">
                <a:tc>
                  <a:txBody>
                    <a:bodyPr/>
                    <a:lstStyle/>
                    <a:p>
                      <a:r>
                        <a:rPr lang="nl-NL" sz="1200" b="1" i="1" dirty="0"/>
                        <a:t>GAPDH</a:t>
                      </a:r>
                      <a:endParaRPr lang="LID4096" sz="1200" b="1" i="1"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LID4096" sz="1200" dirty="0"/>
                        <a:t>TGCACCACCAACTGCTTAGC</a:t>
                      </a:r>
                    </a:p>
                  </a:txBody>
                  <a:tcPr/>
                </a:tc>
                <a:tc>
                  <a:txBody>
                    <a:bodyPr/>
                    <a:lstStyle/>
                    <a:p>
                      <a:r>
                        <a:rPr lang="LID4096" sz="1200" dirty="0"/>
                        <a:t>GGCATGGACTGTGGTCATGA</a:t>
                      </a:r>
                    </a:p>
                  </a:txBody>
                  <a:tcPr/>
                </a:tc>
                <a:extLst>
                  <a:ext uri="{0D108BD9-81ED-4DB2-BD59-A6C34878D82A}">
                    <a16:rowId xmlns:a16="http://schemas.microsoft.com/office/drawing/2014/main" val="2280618137"/>
                  </a:ext>
                </a:extLst>
              </a:tr>
              <a:tr h="370840">
                <a:tc>
                  <a:txBody>
                    <a:bodyPr/>
                    <a:lstStyle/>
                    <a:p>
                      <a:r>
                        <a:rPr lang="nl-NL" sz="1200" b="1" i="1" dirty="0"/>
                        <a:t>SDHA</a:t>
                      </a:r>
                      <a:endParaRPr lang="LID4096" sz="1200" b="1" i="1" dirty="0"/>
                    </a:p>
                  </a:txBody>
                  <a:tcPr/>
                </a:tc>
                <a:tc>
                  <a:txBody>
                    <a:bodyPr/>
                    <a:lstStyle/>
                    <a:p>
                      <a:pPr marL="0" marR="0" lvl="0" indent="0" algn="l" defTabSz="685743" rtl="0" eaLnBrk="1" fontAlgn="auto" latinLnBrk="0" hangingPunct="1">
                        <a:lnSpc>
                          <a:spcPct val="100000"/>
                        </a:lnSpc>
                        <a:spcBef>
                          <a:spcPts val="0"/>
                        </a:spcBef>
                        <a:spcAft>
                          <a:spcPts val="0"/>
                        </a:spcAft>
                        <a:buClrTx/>
                        <a:buSzTx/>
                        <a:buFontTx/>
                        <a:buNone/>
                        <a:tabLst/>
                        <a:defRPr/>
                      </a:pPr>
                      <a:r>
                        <a:rPr lang="LID4096" sz="1200" dirty="0"/>
                        <a:t>GAAGCCCTTTGAGGAGCACT</a:t>
                      </a:r>
                    </a:p>
                  </a:txBody>
                  <a:tcPr/>
                </a:tc>
                <a:tc>
                  <a:txBody>
                    <a:bodyPr/>
                    <a:lstStyle/>
                    <a:p>
                      <a:r>
                        <a:rPr lang="LID4096" sz="1200" dirty="0"/>
                        <a:t>GTTTTGTCGATCACGGGTCT</a:t>
                      </a:r>
                    </a:p>
                  </a:txBody>
                  <a:tcPr/>
                </a:tc>
                <a:extLst>
                  <a:ext uri="{0D108BD9-81ED-4DB2-BD59-A6C34878D82A}">
                    <a16:rowId xmlns:a16="http://schemas.microsoft.com/office/drawing/2014/main" val="3298231780"/>
                  </a:ext>
                </a:extLst>
              </a:tr>
            </a:tbl>
          </a:graphicData>
        </a:graphic>
      </p:graphicFrame>
      <p:sp>
        <p:nvSpPr>
          <p:cNvPr id="17" name="TextBox 16">
            <a:extLst>
              <a:ext uri="{FF2B5EF4-FFF2-40B4-BE49-F238E27FC236}">
                <a16:creationId xmlns:a16="http://schemas.microsoft.com/office/drawing/2014/main" id="{413ADDE7-2393-41AC-B59D-822FBCC7C93A}"/>
              </a:ext>
            </a:extLst>
          </p:cNvPr>
          <p:cNvSpPr txBox="1"/>
          <p:nvPr/>
        </p:nvSpPr>
        <p:spPr>
          <a:xfrm>
            <a:off x="608737" y="2986323"/>
            <a:ext cx="6127685" cy="309637"/>
          </a:xfrm>
          <a:prstGeom prst="rect">
            <a:avLst/>
          </a:prstGeom>
          <a:noFill/>
        </p:spPr>
        <p:txBody>
          <a:bodyPr wrap="square">
            <a:spAutoFit/>
          </a:bodyPr>
          <a:lstStyle/>
          <a:p>
            <a:pPr>
              <a:lnSpc>
                <a:spcPct val="150000"/>
              </a:lnSpc>
            </a:pPr>
            <a:r>
              <a:rPr lang="nl-NL" sz="1050" dirty="0"/>
              <a:t>Supplementary table 2: </a:t>
            </a:r>
            <a:r>
              <a:rPr lang="nl-NL" sz="1050" b="1" dirty="0"/>
              <a:t>Primers sequences for qPCR analyses. </a:t>
            </a:r>
            <a:endParaRPr lang="LID4096" sz="1050" i="1" dirty="0"/>
          </a:p>
        </p:txBody>
      </p:sp>
    </p:spTree>
    <p:extLst>
      <p:ext uri="{BB962C8B-B14F-4D97-AF65-F5344CB8AC3E}">
        <p14:creationId xmlns:p14="http://schemas.microsoft.com/office/powerpoint/2010/main" val="91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EB101C8-9E8C-4501-9216-F9DB98E55A6A}"/>
              </a:ext>
            </a:extLst>
          </p:cNvPr>
          <p:cNvGraphicFramePr>
            <a:graphicFrameLocks noGrp="1"/>
          </p:cNvGraphicFramePr>
          <p:nvPr>
            <p:extLst>
              <p:ext uri="{D42A27DB-BD31-4B8C-83A1-F6EECF244321}">
                <p14:modId xmlns:p14="http://schemas.microsoft.com/office/powerpoint/2010/main" val="350004192"/>
              </p:ext>
            </p:extLst>
          </p:nvPr>
        </p:nvGraphicFramePr>
        <p:xfrm>
          <a:off x="3466374" y="630657"/>
          <a:ext cx="2451100" cy="5826760"/>
        </p:xfrm>
        <a:graphic>
          <a:graphicData uri="http://schemas.openxmlformats.org/drawingml/2006/table">
            <a:tbl>
              <a:tblPr>
                <a:tableStyleId>{8EC20E35-A176-4012-BC5E-935CFFF8708E}</a:tableStyleId>
              </a:tblPr>
              <a:tblGrid>
                <a:gridCol w="647700">
                  <a:extLst>
                    <a:ext uri="{9D8B030D-6E8A-4147-A177-3AD203B41FA5}">
                      <a16:colId xmlns:a16="http://schemas.microsoft.com/office/drawing/2014/main" val="1112194656"/>
                    </a:ext>
                  </a:extLst>
                </a:gridCol>
                <a:gridCol w="406400">
                  <a:extLst>
                    <a:ext uri="{9D8B030D-6E8A-4147-A177-3AD203B41FA5}">
                      <a16:colId xmlns:a16="http://schemas.microsoft.com/office/drawing/2014/main" val="187269647"/>
                    </a:ext>
                  </a:extLst>
                </a:gridCol>
                <a:gridCol w="749300">
                  <a:extLst>
                    <a:ext uri="{9D8B030D-6E8A-4147-A177-3AD203B41FA5}">
                      <a16:colId xmlns:a16="http://schemas.microsoft.com/office/drawing/2014/main" val="3325374843"/>
                    </a:ext>
                  </a:extLst>
                </a:gridCol>
                <a:gridCol w="647700">
                  <a:extLst>
                    <a:ext uri="{9D8B030D-6E8A-4147-A177-3AD203B41FA5}">
                      <a16:colId xmlns:a16="http://schemas.microsoft.com/office/drawing/2014/main" val="3562932131"/>
                    </a:ext>
                  </a:extLst>
                </a:gridCol>
              </a:tblGrid>
              <a:tr h="180975">
                <a:tc>
                  <a:txBody>
                    <a:bodyPr/>
                    <a:lstStyle/>
                    <a:p>
                      <a:pPr algn="ctr" fontAlgn="b"/>
                      <a:r>
                        <a:rPr lang="nl-NL" sz="900" b="1" u="none" strike="noStrike" dirty="0">
                          <a:effectLst/>
                        </a:rPr>
                        <a:t>Donor</a:t>
                      </a:r>
                      <a:endParaRPr lang="nl-NL" sz="9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nl-NL" sz="900" b="1" u="none" strike="noStrike" dirty="0">
                          <a:effectLst/>
                        </a:rPr>
                        <a:t>Status</a:t>
                      </a:r>
                      <a:endParaRPr lang="nl-NL" sz="9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nl-NL" sz="900" b="1" u="none" strike="noStrike" dirty="0">
                          <a:solidFill>
                            <a:srgbClr val="000000"/>
                          </a:solidFill>
                          <a:effectLst/>
                        </a:rPr>
                        <a:t>Tissue</a:t>
                      </a:r>
                      <a:endParaRPr lang="nl-NL" sz="9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nl-NL" sz="900" b="1" u="none" strike="noStrike" dirty="0">
                          <a:effectLst/>
                        </a:rPr>
                        <a:t>CT Geomean </a:t>
                      </a:r>
                      <a:endParaRPr lang="nl-NL" sz="9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5315142"/>
                  </a:ext>
                </a:extLst>
              </a:tr>
              <a:tr h="180975">
                <a:tc>
                  <a:txBody>
                    <a:bodyPr/>
                    <a:lstStyle/>
                    <a:p>
                      <a:pPr algn="ctr" fontAlgn="b"/>
                      <a:r>
                        <a:rPr lang="en-NL" sz="900" b="0" i="0" u="none" strike="noStrike" dirty="0">
                          <a:solidFill>
                            <a:srgbClr val="000000"/>
                          </a:solidFill>
                          <a:effectLst/>
                          <a:latin typeface="Calibri" panose="020F0502020204030204" pitchFamily="34" charset="0"/>
                        </a:rPr>
                        <a:t>15</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22</a:t>
                      </a:r>
                      <a:r>
                        <a:rPr lang="nl-NL" sz="900" u="none" strike="noStrike" dirty="0">
                          <a:effectLst/>
                        </a:rPr>
                        <a:t>.</a:t>
                      </a:r>
                      <a:r>
                        <a:rPr lang="en-NL" sz="900" u="none" strike="noStrike" dirty="0">
                          <a:effectLst/>
                        </a:rPr>
                        <a:t>13</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16342334"/>
                  </a:ext>
                </a:extLst>
              </a:tr>
              <a:tr h="180975">
                <a:tc>
                  <a:txBody>
                    <a:bodyPr/>
                    <a:lstStyle/>
                    <a:p>
                      <a:pPr algn="ctr" fontAlgn="b"/>
                      <a:r>
                        <a:rPr lang="en-NL" sz="900" b="0" i="0" u="none" strike="noStrike" dirty="0">
                          <a:solidFill>
                            <a:srgbClr val="000000"/>
                          </a:solidFill>
                          <a:effectLst/>
                          <a:latin typeface="Calibri" panose="020F0502020204030204" pitchFamily="34" charset="0"/>
                        </a:rPr>
                        <a:t>16</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18</a:t>
                      </a:r>
                      <a:r>
                        <a:rPr lang="nl-NL" sz="900" u="none" strike="noStrike" dirty="0">
                          <a:effectLst/>
                        </a:rPr>
                        <a:t>.</a:t>
                      </a:r>
                      <a:r>
                        <a:rPr lang="en-NL" sz="900" u="none" strike="noStrike" dirty="0">
                          <a:effectLst/>
                        </a:rPr>
                        <a:t>00</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167188228"/>
                  </a:ext>
                </a:extLst>
              </a:tr>
              <a:tr h="180975">
                <a:tc>
                  <a:txBody>
                    <a:bodyPr/>
                    <a:lstStyle/>
                    <a:p>
                      <a:pPr algn="ctr" fontAlgn="b"/>
                      <a:r>
                        <a:rPr lang="en-NL" sz="900" b="0" i="0" u="none" strike="noStrike">
                          <a:solidFill>
                            <a:srgbClr val="000000"/>
                          </a:solidFill>
                          <a:effectLst/>
                          <a:latin typeface="Calibri" panose="020F0502020204030204" pitchFamily="34" charset="0"/>
                        </a:rPr>
                        <a:t>17</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18</a:t>
                      </a:r>
                      <a:r>
                        <a:rPr lang="nl-NL" sz="900" u="none" strike="noStrike" dirty="0">
                          <a:effectLst/>
                        </a:rPr>
                        <a:t>.</a:t>
                      </a:r>
                      <a:r>
                        <a:rPr lang="en-NL" sz="900" u="none" strike="noStrike" dirty="0">
                          <a:effectLst/>
                        </a:rPr>
                        <a:t>83</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34509393"/>
                  </a:ext>
                </a:extLst>
              </a:tr>
              <a:tr h="180975">
                <a:tc>
                  <a:txBody>
                    <a:bodyPr/>
                    <a:lstStyle/>
                    <a:p>
                      <a:pPr algn="ctr" fontAlgn="b"/>
                      <a:r>
                        <a:rPr lang="en-NL" sz="900" b="0" i="0" u="none" strike="noStrike">
                          <a:solidFill>
                            <a:srgbClr val="000000"/>
                          </a:solidFill>
                          <a:effectLst/>
                          <a:latin typeface="Calibri" panose="020F0502020204030204" pitchFamily="34" charset="0"/>
                        </a:rPr>
                        <a:t>18</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21</a:t>
                      </a:r>
                      <a:r>
                        <a:rPr lang="nl-NL" sz="900" u="none" strike="noStrike" dirty="0">
                          <a:effectLst/>
                        </a:rPr>
                        <a:t>.</a:t>
                      </a:r>
                      <a:r>
                        <a:rPr lang="en-NL" sz="900" u="none" strike="noStrike" dirty="0">
                          <a:effectLst/>
                        </a:rPr>
                        <a:t>16</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730548643"/>
                  </a:ext>
                </a:extLst>
              </a:tr>
              <a:tr h="180975">
                <a:tc>
                  <a:txBody>
                    <a:bodyPr/>
                    <a:lstStyle/>
                    <a:p>
                      <a:pPr algn="ctr" fontAlgn="b"/>
                      <a:r>
                        <a:rPr lang="en-NL" sz="900" b="0" i="0" u="none" strike="noStrike">
                          <a:solidFill>
                            <a:srgbClr val="000000"/>
                          </a:solidFill>
                          <a:effectLst/>
                          <a:latin typeface="Calibri" panose="020F0502020204030204" pitchFamily="34" charset="0"/>
                        </a:rPr>
                        <a:t>19</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21.51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9243961"/>
                  </a:ext>
                </a:extLst>
              </a:tr>
              <a:tr h="180975">
                <a:tc>
                  <a:txBody>
                    <a:bodyPr/>
                    <a:lstStyle/>
                    <a:p>
                      <a:pPr algn="ctr" fontAlgn="b"/>
                      <a:r>
                        <a:rPr lang="en-NL" sz="900" b="0" i="0" u="none" strike="noStrike">
                          <a:solidFill>
                            <a:srgbClr val="000000"/>
                          </a:solidFill>
                          <a:effectLst/>
                          <a:latin typeface="Calibri" panose="020F0502020204030204" pitchFamily="34" charset="0"/>
                        </a:rPr>
                        <a:t>20</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20.95</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48113399"/>
                  </a:ext>
                </a:extLst>
              </a:tr>
              <a:tr h="186055">
                <a:tc>
                  <a:txBody>
                    <a:bodyPr/>
                    <a:lstStyle/>
                    <a:p>
                      <a:pPr algn="ctr" fontAlgn="b"/>
                      <a:r>
                        <a:rPr lang="en-NL" sz="900" b="0" i="0" u="none" strike="noStrike">
                          <a:solidFill>
                            <a:srgbClr val="000000"/>
                          </a:solidFill>
                          <a:effectLst/>
                          <a:latin typeface="Calibri" panose="020F0502020204030204" pitchFamily="34" charset="0"/>
                        </a:rPr>
                        <a:t>22</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lang="nl-NL" sz="900" u="none" strike="noStrike" dirty="0">
                          <a:effectLst/>
                        </a:rPr>
                        <a:t>GFM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20.61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50558322"/>
                  </a:ext>
                </a:extLst>
              </a:tr>
              <a:tr h="180975">
                <a:tc>
                  <a:txBody>
                    <a:bodyPr/>
                    <a:lstStyle/>
                    <a:p>
                      <a:pPr algn="ctr" fontAlgn="b"/>
                      <a:r>
                        <a:rPr lang="en-NL" sz="900" b="0" i="0" u="none" strike="noStrike">
                          <a:solidFill>
                            <a:srgbClr val="000000"/>
                          </a:solidFill>
                          <a:effectLst/>
                          <a:latin typeface="Calibri" panose="020F0502020204030204" pitchFamily="34" charset="0"/>
                        </a:rPr>
                        <a:t>15</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nl-NL" sz="900" u="none" strike="noStrike" dirty="0">
                          <a:effectLst/>
                        </a:rPr>
                        <a:t>GTS Grey</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20.15</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9203975"/>
                  </a:ext>
                </a:extLst>
              </a:tr>
              <a:tr h="186055">
                <a:tc>
                  <a:txBody>
                    <a:bodyPr/>
                    <a:lstStyle/>
                    <a:p>
                      <a:pPr algn="ctr" fontAlgn="b"/>
                      <a:r>
                        <a:rPr lang="en-NL" sz="900" b="0" i="0" u="none" strike="noStrike">
                          <a:solidFill>
                            <a:srgbClr val="000000"/>
                          </a:solidFill>
                          <a:effectLst/>
                          <a:latin typeface="Calibri" panose="020F0502020204030204" pitchFamily="34" charset="0"/>
                        </a:rPr>
                        <a:t>17</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19.59</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01186303"/>
                  </a:ext>
                </a:extLst>
              </a:tr>
              <a:tr h="180975">
                <a:tc>
                  <a:txBody>
                    <a:bodyPr/>
                    <a:lstStyle/>
                    <a:p>
                      <a:pPr algn="ctr" fontAlgn="b"/>
                      <a:r>
                        <a:rPr lang="en-NL" sz="900" b="0" i="0" u="none" strike="noStrike">
                          <a:solidFill>
                            <a:srgbClr val="000000"/>
                          </a:solidFill>
                          <a:effectLst/>
                          <a:latin typeface="Calibri" panose="020F0502020204030204" pitchFamily="34" charset="0"/>
                        </a:rPr>
                        <a:t>18</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24.94</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25347579"/>
                  </a:ext>
                </a:extLst>
              </a:tr>
              <a:tr h="180975">
                <a:tc>
                  <a:txBody>
                    <a:bodyPr/>
                    <a:lstStyle/>
                    <a:p>
                      <a:pPr algn="ctr" fontAlgn="b"/>
                      <a:r>
                        <a:rPr lang="en-NL" sz="900" b="0" i="0" u="none" strike="noStrike">
                          <a:solidFill>
                            <a:srgbClr val="000000"/>
                          </a:solidFill>
                          <a:effectLst/>
                          <a:latin typeface="Calibri" panose="020F0502020204030204" pitchFamily="34" charset="0"/>
                        </a:rPr>
                        <a:t>19</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24.02</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40439283"/>
                  </a:ext>
                </a:extLst>
              </a:tr>
              <a:tr h="180975">
                <a:tc>
                  <a:txBody>
                    <a:bodyPr/>
                    <a:lstStyle/>
                    <a:p>
                      <a:pPr algn="ctr" fontAlgn="b"/>
                      <a:r>
                        <a:rPr lang="en-NL" sz="900" b="0" i="0" u="none" strike="noStrike">
                          <a:solidFill>
                            <a:srgbClr val="000000"/>
                          </a:solidFill>
                          <a:effectLst/>
                          <a:latin typeface="Calibri" panose="020F0502020204030204" pitchFamily="34" charset="0"/>
                        </a:rPr>
                        <a:t>20</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24.69</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79855364"/>
                  </a:ext>
                </a:extLst>
              </a:tr>
              <a:tr h="180975">
                <a:tc>
                  <a:txBody>
                    <a:bodyPr/>
                    <a:lstStyle/>
                    <a:p>
                      <a:pPr algn="ctr" fontAlgn="b"/>
                      <a:r>
                        <a:rPr lang="en-NL" sz="900" b="0" i="0" u="none" strike="noStrike">
                          <a:solidFill>
                            <a:srgbClr val="000000"/>
                          </a:solidFill>
                          <a:effectLst/>
                          <a:latin typeface="Calibri" panose="020F0502020204030204" pitchFamily="34" charset="0"/>
                        </a:rPr>
                        <a:t>21</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24.16</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06303901"/>
                  </a:ext>
                </a:extLst>
              </a:tr>
              <a:tr h="180975">
                <a:tc>
                  <a:txBody>
                    <a:bodyPr/>
                    <a:lstStyle/>
                    <a:p>
                      <a:pPr algn="ctr" fontAlgn="b"/>
                      <a:r>
                        <a:rPr lang="en-NL" sz="900" b="0" i="0" u="none" strike="noStrike">
                          <a:solidFill>
                            <a:srgbClr val="000000"/>
                          </a:solidFill>
                          <a:effectLst/>
                          <a:latin typeface="Calibri" panose="020F0502020204030204" pitchFamily="34" charset="0"/>
                        </a:rPr>
                        <a:t>22</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24.96</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779650176"/>
                  </a:ext>
                </a:extLst>
              </a:tr>
              <a:tr h="180975">
                <a:tc>
                  <a:txBody>
                    <a:bodyPr/>
                    <a:lstStyle/>
                    <a:p>
                      <a:pPr algn="ctr" fontAlgn="b"/>
                      <a:r>
                        <a:rPr lang="en-NL" sz="900" b="0" i="0" u="none" strike="noStrike">
                          <a:solidFill>
                            <a:srgbClr val="000000"/>
                          </a:solidFill>
                          <a:effectLst/>
                          <a:latin typeface="Calibri" panose="020F0502020204030204" pitchFamily="34" charset="0"/>
                        </a:rPr>
                        <a:t>24</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23.67</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52937999"/>
                  </a:ext>
                </a:extLst>
              </a:tr>
              <a:tr h="180975">
                <a:tc>
                  <a:txBody>
                    <a:bodyPr/>
                    <a:lstStyle/>
                    <a:p>
                      <a:pPr algn="ctr" fontAlgn="b"/>
                      <a:r>
                        <a:rPr lang="en-NL" sz="900" b="0" i="0" u="none" strike="noStrike">
                          <a:solidFill>
                            <a:srgbClr val="000000"/>
                          </a:solidFill>
                          <a:effectLst/>
                          <a:latin typeface="Calibri" panose="020F0502020204030204" pitchFamily="34" charset="0"/>
                        </a:rPr>
                        <a:t>25</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22.39</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08736795"/>
                  </a:ext>
                </a:extLst>
              </a:tr>
              <a:tr h="186055">
                <a:tc>
                  <a:txBody>
                    <a:bodyPr/>
                    <a:lstStyle/>
                    <a:p>
                      <a:pPr algn="ctr" fontAlgn="b"/>
                      <a:r>
                        <a:rPr lang="en-NL" sz="900" b="0" i="0" u="none" strike="noStrike" dirty="0">
                          <a:solidFill>
                            <a:srgbClr val="000000"/>
                          </a:solidFill>
                          <a:effectLst/>
                          <a:latin typeface="Calibri" panose="020F0502020204030204" pitchFamily="34" charset="0"/>
                        </a:rPr>
                        <a:t>26</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23.74</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46698685"/>
                  </a:ext>
                </a:extLst>
              </a:tr>
              <a:tr h="180975">
                <a:tc>
                  <a:txBody>
                    <a:bodyPr/>
                    <a:lstStyle/>
                    <a:p>
                      <a:pPr algn="ctr" fontAlgn="b"/>
                      <a:r>
                        <a:rPr lang="en-NL" sz="900" b="0" i="0" u="none" strike="noStrike">
                          <a:solidFill>
                            <a:srgbClr val="000000"/>
                          </a:solidFill>
                          <a:effectLst/>
                          <a:latin typeface="Calibri" panose="020F0502020204030204" pitchFamily="34" charset="0"/>
                        </a:rPr>
                        <a:t>15</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nl-NL" sz="900" u="none" strike="noStrike" dirty="0">
                          <a:effectLst/>
                        </a:rPr>
                        <a:t>GFM White</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21.37</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54001802"/>
                  </a:ext>
                </a:extLst>
              </a:tr>
              <a:tr h="180975">
                <a:tc>
                  <a:txBody>
                    <a:bodyPr/>
                    <a:lstStyle/>
                    <a:p>
                      <a:pPr algn="ctr" fontAlgn="b"/>
                      <a:r>
                        <a:rPr lang="en-NL" sz="900" b="0" i="0" u="none" strike="noStrike">
                          <a:solidFill>
                            <a:srgbClr val="000000"/>
                          </a:solidFill>
                          <a:effectLst/>
                          <a:latin typeface="Calibri" panose="020F0502020204030204" pitchFamily="34" charset="0"/>
                        </a:rPr>
                        <a:t>16</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18.64</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75223939"/>
                  </a:ext>
                </a:extLst>
              </a:tr>
              <a:tr h="180975">
                <a:tc>
                  <a:txBody>
                    <a:bodyPr/>
                    <a:lstStyle/>
                    <a:p>
                      <a:pPr algn="ctr" fontAlgn="b"/>
                      <a:r>
                        <a:rPr lang="en-NL" sz="900" b="0" i="0" u="none" strike="noStrike">
                          <a:solidFill>
                            <a:srgbClr val="000000"/>
                          </a:solidFill>
                          <a:effectLst/>
                          <a:latin typeface="Calibri" panose="020F0502020204030204" pitchFamily="34" charset="0"/>
                        </a:rPr>
                        <a:t>17</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27.71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201121301"/>
                  </a:ext>
                </a:extLst>
              </a:tr>
              <a:tr h="180975">
                <a:tc>
                  <a:txBody>
                    <a:bodyPr/>
                    <a:lstStyle/>
                    <a:p>
                      <a:pPr algn="ctr" fontAlgn="b"/>
                      <a:r>
                        <a:rPr lang="en-NL" sz="900" b="0" i="0" u="none" strike="noStrike">
                          <a:solidFill>
                            <a:srgbClr val="000000"/>
                          </a:solidFill>
                          <a:effectLst/>
                          <a:latin typeface="Calibri" panose="020F0502020204030204" pitchFamily="34" charset="0"/>
                        </a:rPr>
                        <a:t>18</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19.00</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48482912"/>
                  </a:ext>
                </a:extLst>
              </a:tr>
              <a:tr h="180975">
                <a:tc>
                  <a:txBody>
                    <a:bodyPr/>
                    <a:lstStyle/>
                    <a:p>
                      <a:pPr algn="ctr" fontAlgn="b"/>
                      <a:r>
                        <a:rPr lang="en-NL" sz="900" b="0" i="0" u="none" strike="noStrike">
                          <a:solidFill>
                            <a:srgbClr val="000000"/>
                          </a:solidFill>
                          <a:effectLst/>
                          <a:latin typeface="Calibri" panose="020F0502020204030204" pitchFamily="34" charset="0"/>
                        </a:rPr>
                        <a:t>19</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21.71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20633259"/>
                  </a:ext>
                </a:extLst>
              </a:tr>
              <a:tr h="186055">
                <a:tc>
                  <a:txBody>
                    <a:bodyPr/>
                    <a:lstStyle/>
                    <a:p>
                      <a:pPr algn="ctr" fontAlgn="b"/>
                      <a:r>
                        <a:rPr lang="en-NL" sz="900" b="0" i="0" u="none" strike="noStrike" dirty="0">
                          <a:solidFill>
                            <a:srgbClr val="000000"/>
                          </a:solidFill>
                          <a:effectLst/>
                          <a:latin typeface="Calibri" panose="020F0502020204030204" pitchFamily="34" charset="0"/>
                        </a:rPr>
                        <a:t>20</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18.91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31842240"/>
                  </a:ext>
                </a:extLst>
              </a:tr>
              <a:tr h="180975">
                <a:tc>
                  <a:txBody>
                    <a:bodyPr/>
                    <a:lstStyle/>
                    <a:p>
                      <a:pPr algn="ctr" fontAlgn="b"/>
                      <a:r>
                        <a:rPr lang="en-NL" sz="900" b="0" i="0" u="none" strike="noStrike" dirty="0">
                          <a:solidFill>
                            <a:srgbClr val="000000"/>
                          </a:solidFill>
                          <a:effectLst/>
                          <a:latin typeface="Calibri" panose="020F0502020204030204" pitchFamily="34" charset="0"/>
                        </a:rPr>
                        <a:t>21</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19.06</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9052252"/>
                  </a:ext>
                </a:extLst>
              </a:tr>
              <a:tr h="186055">
                <a:tc>
                  <a:txBody>
                    <a:bodyPr/>
                    <a:lstStyle/>
                    <a:p>
                      <a:pPr algn="ctr" fontAlgn="b"/>
                      <a:r>
                        <a:rPr lang="en-NL" sz="900" b="0" i="0" u="none" strike="noStrike">
                          <a:solidFill>
                            <a:srgbClr val="000000"/>
                          </a:solidFill>
                          <a:effectLst/>
                          <a:latin typeface="Calibri" panose="020F0502020204030204" pitchFamily="34" charset="0"/>
                        </a:rPr>
                        <a:t>22</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19.45</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114630147"/>
                  </a:ext>
                </a:extLst>
              </a:tr>
              <a:tr h="180975">
                <a:tc>
                  <a:txBody>
                    <a:bodyPr/>
                    <a:lstStyle/>
                    <a:p>
                      <a:pPr algn="ctr" fontAlgn="b"/>
                      <a:r>
                        <a:rPr lang="en-NL" sz="900" b="0" i="0" u="none" strike="noStrike" dirty="0">
                          <a:solidFill>
                            <a:srgbClr val="000000"/>
                          </a:solidFill>
                          <a:effectLst/>
                          <a:latin typeface="Calibri" panose="020F0502020204030204" pitchFamily="34" charset="0"/>
                        </a:rPr>
                        <a:t>17</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nl-NL" sz="900" u="none" strike="noStrike" dirty="0">
                          <a:effectLst/>
                        </a:rPr>
                        <a:t>GTS White</a:t>
                      </a:r>
                      <a:endParaRPr lang="nl-NL" sz="9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NL" sz="900" u="none" strike="noStrike" dirty="0">
                          <a:effectLst/>
                        </a:rPr>
                        <a:t>19.07</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73053795"/>
                  </a:ext>
                </a:extLst>
              </a:tr>
              <a:tr h="180975">
                <a:tc>
                  <a:txBody>
                    <a:bodyPr/>
                    <a:lstStyle/>
                    <a:p>
                      <a:pPr algn="ctr" fontAlgn="b"/>
                      <a:r>
                        <a:rPr lang="en-NL" sz="900" b="0" i="0" u="none" strike="noStrike">
                          <a:solidFill>
                            <a:srgbClr val="000000"/>
                          </a:solidFill>
                          <a:effectLst/>
                          <a:latin typeface="Calibri" panose="020F0502020204030204" pitchFamily="34" charset="0"/>
                        </a:rPr>
                        <a:t>18</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20.49</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45770962"/>
                  </a:ext>
                </a:extLst>
              </a:tr>
              <a:tr h="180975">
                <a:tc>
                  <a:txBody>
                    <a:bodyPr/>
                    <a:lstStyle/>
                    <a:p>
                      <a:pPr algn="ctr" fontAlgn="b"/>
                      <a:r>
                        <a:rPr lang="en-NL" sz="900" b="0" i="0" u="none" strike="noStrike">
                          <a:solidFill>
                            <a:srgbClr val="000000"/>
                          </a:solidFill>
                          <a:effectLst/>
                          <a:latin typeface="Calibri" panose="020F0502020204030204" pitchFamily="34" charset="0"/>
                        </a:rPr>
                        <a:t>21</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22.19</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57738548"/>
                  </a:ext>
                </a:extLst>
              </a:tr>
              <a:tr h="186055">
                <a:tc>
                  <a:txBody>
                    <a:bodyPr/>
                    <a:lstStyle/>
                    <a:p>
                      <a:pPr algn="ctr" fontAlgn="b"/>
                      <a:r>
                        <a:rPr lang="en-NL" sz="900" b="0" i="0" u="none" strike="noStrike" dirty="0">
                          <a:solidFill>
                            <a:srgbClr val="000000"/>
                          </a:solidFill>
                          <a:effectLst/>
                          <a:latin typeface="Calibri" panose="020F0502020204030204" pitchFamily="34" charset="0"/>
                        </a:rPr>
                        <a:t>22</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23.73</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5672613"/>
                  </a:ext>
                </a:extLst>
              </a:tr>
              <a:tr h="180975">
                <a:tc>
                  <a:txBody>
                    <a:bodyPr/>
                    <a:lstStyle/>
                    <a:p>
                      <a:pPr algn="ctr" fontAlgn="b"/>
                      <a:r>
                        <a:rPr lang="en-NL" sz="900" b="0" i="0" u="none" strike="noStrike" dirty="0">
                          <a:solidFill>
                            <a:srgbClr val="000000"/>
                          </a:solidFill>
                          <a:effectLst/>
                          <a:latin typeface="Calibri" panose="020F0502020204030204" pitchFamily="34" charset="0"/>
                        </a:rPr>
                        <a:t>24</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23.11</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52690437"/>
                  </a:ext>
                </a:extLst>
              </a:tr>
              <a:tr h="186055">
                <a:tc>
                  <a:txBody>
                    <a:bodyPr/>
                    <a:lstStyle/>
                    <a:p>
                      <a:pPr algn="ctr" fontAlgn="b"/>
                      <a:r>
                        <a:rPr lang="en-NL" sz="900" b="0" i="0" u="none" strike="noStrike" dirty="0">
                          <a:solidFill>
                            <a:srgbClr val="000000"/>
                          </a:solidFill>
                          <a:effectLst/>
                          <a:latin typeface="Calibri" panose="020F0502020204030204" pitchFamily="34" charset="0"/>
                        </a:rPr>
                        <a:t>26</a:t>
                      </a:r>
                    </a:p>
                  </a:txBody>
                  <a:tcPr marL="4763" marR="4763" marT="4763" marB="0" anchor="b"/>
                </a:tc>
                <a:tc>
                  <a:txBody>
                    <a:bodyPr/>
                    <a:lstStyle/>
                    <a:p>
                      <a:pPr algn="ctr" fontAlgn="b"/>
                      <a:r>
                        <a:rPr lang="nl-NL" sz="900" u="none" strike="noStrike">
                          <a:effectLst/>
                        </a:rPr>
                        <a:t>SCZ</a:t>
                      </a:r>
                      <a:endParaRPr lang="nl-NL" sz="900" b="0" i="0" u="none" strike="noStrike">
                        <a:solidFill>
                          <a:srgbClr val="000000"/>
                        </a:solidFill>
                        <a:effectLst/>
                        <a:latin typeface="Calibri" panose="020F0502020204030204" pitchFamily="34" charset="0"/>
                      </a:endParaRPr>
                    </a:p>
                  </a:txBody>
                  <a:tcPr marL="4763" marR="4763" marT="4763"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NL" sz="900" u="none" strike="noStrike" dirty="0">
                          <a:effectLst/>
                        </a:rPr>
                        <a:t>24.15</a:t>
                      </a:r>
                      <a:endParaRPr lang="en-NL" sz="9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73011357"/>
                  </a:ext>
                </a:extLst>
              </a:tr>
            </a:tbl>
          </a:graphicData>
        </a:graphic>
      </p:graphicFrame>
      <p:graphicFrame>
        <p:nvGraphicFramePr>
          <p:cNvPr id="7" name="Table 6">
            <a:extLst>
              <a:ext uri="{FF2B5EF4-FFF2-40B4-BE49-F238E27FC236}">
                <a16:creationId xmlns:a16="http://schemas.microsoft.com/office/drawing/2014/main" id="{6897748B-49EA-489E-938C-24CBF286BFFB}"/>
              </a:ext>
            </a:extLst>
          </p:cNvPr>
          <p:cNvGraphicFramePr>
            <a:graphicFrameLocks noGrp="1"/>
          </p:cNvGraphicFramePr>
          <p:nvPr>
            <p:extLst>
              <p:ext uri="{D42A27DB-BD31-4B8C-83A1-F6EECF244321}">
                <p14:modId xmlns:p14="http://schemas.microsoft.com/office/powerpoint/2010/main" val="440078154"/>
              </p:ext>
            </p:extLst>
          </p:nvPr>
        </p:nvGraphicFramePr>
        <p:xfrm>
          <a:off x="868681" y="630656"/>
          <a:ext cx="2451100" cy="7847134"/>
        </p:xfrm>
        <a:graphic>
          <a:graphicData uri="http://schemas.openxmlformats.org/drawingml/2006/table">
            <a:tbl>
              <a:tblPr>
                <a:tableStyleId>{8EC20E35-A176-4012-BC5E-935CFFF8708E}</a:tableStyleId>
              </a:tblPr>
              <a:tblGrid>
                <a:gridCol w="612775">
                  <a:extLst>
                    <a:ext uri="{9D8B030D-6E8A-4147-A177-3AD203B41FA5}">
                      <a16:colId xmlns:a16="http://schemas.microsoft.com/office/drawing/2014/main" val="3780568483"/>
                    </a:ext>
                  </a:extLst>
                </a:gridCol>
                <a:gridCol w="612775">
                  <a:extLst>
                    <a:ext uri="{9D8B030D-6E8A-4147-A177-3AD203B41FA5}">
                      <a16:colId xmlns:a16="http://schemas.microsoft.com/office/drawing/2014/main" val="2769608573"/>
                    </a:ext>
                  </a:extLst>
                </a:gridCol>
                <a:gridCol w="612775">
                  <a:extLst>
                    <a:ext uri="{9D8B030D-6E8A-4147-A177-3AD203B41FA5}">
                      <a16:colId xmlns:a16="http://schemas.microsoft.com/office/drawing/2014/main" val="714883737"/>
                    </a:ext>
                  </a:extLst>
                </a:gridCol>
                <a:gridCol w="612775">
                  <a:extLst>
                    <a:ext uri="{9D8B030D-6E8A-4147-A177-3AD203B41FA5}">
                      <a16:colId xmlns:a16="http://schemas.microsoft.com/office/drawing/2014/main" val="941830329"/>
                    </a:ext>
                  </a:extLst>
                </a:gridCol>
              </a:tblGrid>
              <a:tr h="176215">
                <a:tc>
                  <a:txBody>
                    <a:bodyPr/>
                    <a:lstStyle/>
                    <a:p>
                      <a:pPr algn="ctr" fontAlgn="b"/>
                      <a:r>
                        <a:rPr lang="nl-NL" sz="900" b="1" u="none" strike="noStrike" dirty="0">
                          <a:effectLst/>
                        </a:rPr>
                        <a:t>Donor</a:t>
                      </a:r>
                      <a:endParaRPr lang="nl-NL" sz="900" b="1" i="0" u="none" strike="noStrike" dirty="0">
                        <a:solidFill>
                          <a:srgbClr val="000000"/>
                        </a:solidFill>
                        <a:effectLst/>
                        <a:latin typeface="Calibri" panose="020F0502020204030204" pitchFamily="34" charset="0"/>
                      </a:endParaRPr>
                    </a:p>
                  </a:txBody>
                  <a:tcPr marL="3840" marR="3840" marT="3840" marB="0" anchor="b"/>
                </a:tc>
                <a:tc>
                  <a:txBody>
                    <a:bodyPr/>
                    <a:lstStyle/>
                    <a:p>
                      <a:pPr algn="ctr" fontAlgn="b"/>
                      <a:r>
                        <a:rPr lang="nl-NL" sz="900" b="1" u="none" strike="noStrike" dirty="0">
                          <a:effectLst/>
                        </a:rPr>
                        <a:t>Status</a:t>
                      </a:r>
                      <a:endParaRPr lang="nl-NL" sz="900" b="1" i="0" u="none" strike="noStrike" dirty="0">
                        <a:solidFill>
                          <a:srgbClr val="000000"/>
                        </a:solidFill>
                        <a:effectLst/>
                        <a:latin typeface="Calibri" panose="020F0502020204030204" pitchFamily="34" charset="0"/>
                      </a:endParaRPr>
                    </a:p>
                  </a:txBody>
                  <a:tcPr marL="3840" marR="3840" marT="3840" marB="0" anchor="b"/>
                </a:tc>
                <a:tc>
                  <a:txBody>
                    <a:bodyPr/>
                    <a:lstStyle/>
                    <a:p>
                      <a:pPr algn="ctr" fontAlgn="b"/>
                      <a:r>
                        <a:rPr lang="nl-NL" sz="900" b="1" u="none" strike="noStrike" dirty="0">
                          <a:solidFill>
                            <a:srgbClr val="000000"/>
                          </a:solidFill>
                          <a:effectLst/>
                        </a:rPr>
                        <a:t>Tissue</a:t>
                      </a:r>
                      <a:endParaRPr lang="nl-NL" sz="900" b="1" i="0" u="none" strike="noStrike" dirty="0">
                        <a:solidFill>
                          <a:srgbClr val="000000"/>
                        </a:solidFill>
                        <a:effectLst/>
                        <a:latin typeface="Calibri" panose="020F0502020204030204" pitchFamily="34" charset="0"/>
                      </a:endParaRPr>
                    </a:p>
                  </a:txBody>
                  <a:tcPr marL="3840" marR="3840" marT="3840" marB="0" anchor="b"/>
                </a:tc>
                <a:tc>
                  <a:txBody>
                    <a:bodyPr/>
                    <a:lstStyle/>
                    <a:p>
                      <a:pPr algn="ctr" fontAlgn="b"/>
                      <a:r>
                        <a:rPr lang="nl-NL" sz="900" b="1" u="none" strike="noStrike" dirty="0">
                          <a:effectLst/>
                        </a:rPr>
                        <a:t>CT Geomean </a:t>
                      </a:r>
                      <a:endParaRPr lang="nl-NL" sz="900" b="1"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524354195"/>
                  </a:ext>
                </a:extLst>
              </a:tr>
              <a:tr h="186203">
                <a:tc>
                  <a:txBody>
                    <a:bodyPr/>
                    <a:lstStyle/>
                    <a:p>
                      <a:pPr algn="ctr" fontAlgn="b"/>
                      <a:r>
                        <a:rPr lang="en-NL" sz="900" b="0"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20.80</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124981553"/>
                  </a:ext>
                </a:extLst>
              </a:tr>
              <a:tr h="186203">
                <a:tc>
                  <a:txBody>
                    <a:bodyPr/>
                    <a:lstStyle/>
                    <a:p>
                      <a:pPr algn="ctr" fontAlgn="b"/>
                      <a:r>
                        <a:rPr lang="en-NL" sz="900" b="0" i="0" u="none" strike="noStrike" dirty="0">
                          <a:solidFill>
                            <a:srgbClr val="000000"/>
                          </a:solidFill>
                          <a:effectLst/>
                          <a:latin typeface="Calibri" panose="020F0502020204030204" pitchFamily="34" charset="0"/>
                        </a:rPr>
                        <a:t>2</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20.09</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014003722"/>
                  </a:ext>
                </a:extLst>
              </a:tr>
              <a:tr h="186203">
                <a:tc>
                  <a:txBody>
                    <a:bodyPr/>
                    <a:lstStyle/>
                    <a:p>
                      <a:pPr algn="ctr" fontAlgn="b"/>
                      <a:r>
                        <a:rPr lang="en-NL" sz="900" b="0" i="0" u="none" strike="noStrike">
                          <a:solidFill>
                            <a:srgbClr val="000000"/>
                          </a:solidFill>
                          <a:effectLst/>
                          <a:latin typeface="Calibri" panose="020F0502020204030204" pitchFamily="34" charset="0"/>
                        </a:rPr>
                        <a:t>4</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21.51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01705639"/>
                  </a:ext>
                </a:extLst>
              </a:tr>
              <a:tr h="186203">
                <a:tc>
                  <a:txBody>
                    <a:bodyPr/>
                    <a:lstStyle/>
                    <a:p>
                      <a:pPr algn="ctr" fontAlgn="b"/>
                      <a:r>
                        <a:rPr lang="en-NL" sz="900" b="0" i="0" u="none" strike="noStrike">
                          <a:solidFill>
                            <a:srgbClr val="000000"/>
                          </a:solidFill>
                          <a:effectLst/>
                          <a:latin typeface="Calibri" panose="020F0502020204030204" pitchFamily="34" charset="0"/>
                        </a:rPr>
                        <a:t>6</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19.11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281080011"/>
                  </a:ext>
                </a:extLst>
              </a:tr>
              <a:tr h="186203">
                <a:tc>
                  <a:txBody>
                    <a:bodyPr/>
                    <a:lstStyle/>
                    <a:p>
                      <a:pPr algn="ctr" fontAlgn="b"/>
                      <a:r>
                        <a:rPr lang="en-NL" sz="900" b="0" i="0" u="none" strike="noStrike">
                          <a:solidFill>
                            <a:srgbClr val="000000"/>
                          </a:solidFill>
                          <a:effectLst/>
                          <a:latin typeface="Calibri" panose="020F0502020204030204" pitchFamily="34" charset="0"/>
                        </a:rPr>
                        <a:t>7</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20.47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26659806"/>
                  </a:ext>
                </a:extLst>
              </a:tr>
              <a:tr h="186203">
                <a:tc>
                  <a:txBody>
                    <a:bodyPr/>
                    <a:lstStyle/>
                    <a:p>
                      <a:pPr algn="ctr" fontAlgn="b"/>
                      <a:r>
                        <a:rPr lang="en-NL" sz="900" b="0" i="0" u="none" strike="noStrike">
                          <a:solidFill>
                            <a:srgbClr val="000000"/>
                          </a:solidFill>
                          <a:effectLst/>
                          <a:latin typeface="Calibri" panose="020F0502020204030204" pitchFamily="34" charset="0"/>
                        </a:rPr>
                        <a:t>8</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19.08</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735455533"/>
                  </a:ext>
                </a:extLst>
              </a:tr>
              <a:tr h="191431">
                <a:tc>
                  <a:txBody>
                    <a:bodyPr/>
                    <a:lstStyle/>
                    <a:p>
                      <a:pPr algn="ctr" fontAlgn="b"/>
                      <a:r>
                        <a:rPr lang="en-NL" sz="900" b="0" i="0" u="none" strike="noStrike">
                          <a:solidFill>
                            <a:srgbClr val="000000"/>
                          </a:solidFill>
                          <a:effectLst/>
                          <a:latin typeface="Calibri" panose="020F0502020204030204" pitchFamily="34" charset="0"/>
                        </a:rPr>
                        <a:t>9</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19.03</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805965252"/>
                  </a:ext>
                </a:extLst>
              </a:tr>
              <a:tr h="186203">
                <a:tc>
                  <a:txBody>
                    <a:bodyPr/>
                    <a:lstStyle/>
                    <a:p>
                      <a:pPr algn="ctr" fontAlgn="b"/>
                      <a:r>
                        <a:rPr lang="en-NL" sz="900" b="0" i="0" u="none" strike="noStrike">
                          <a:solidFill>
                            <a:srgbClr val="000000"/>
                          </a:solidFill>
                          <a:effectLst/>
                          <a:latin typeface="Calibri" panose="020F0502020204030204" pitchFamily="34" charset="0"/>
                        </a:rPr>
                        <a:t>10</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18.61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559740609"/>
                  </a:ext>
                </a:extLst>
              </a:tr>
              <a:tr h="191431">
                <a:tc>
                  <a:txBody>
                    <a:bodyPr/>
                    <a:lstStyle/>
                    <a:p>
                      <a:pPr algn="ctr" fontAlgn="b"/>
                      <a:r>
                        <a:rPr lang="en-NL" sz="900" b="0" i="0" u="none" strike="noStrike">
                          <a:solidFill>
                            <a:srgbClr val="000000"/>
                          </a:solidFill>
                          <a:effectLst/>
                          <a:latin typeface="Calibri" panose="020F0502020204030204" pitchFamily="34" charset="0"/>
                        </a:rPr>
                        <a:t>11</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GFM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19.58</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773690635"/>
                  </a:ext>
                </a:extLst>
              </a:tr>
              <a:tr h="186203">
                <a:tc>
                  <a:txBody>
                    <a:bodyPr/>
                    <a:lstStyle/>
                    <a:p>
                      <a:pPr algn="ctr" fontAlgn="b"/>
                      <a:r>
                        <a:rPr lang="en-NL" sz="900" b="0" i="0" u="none" strike="noStrike">
                          <a:solidFill>
                            <a:srgbClr val="000000"/>
                          </a:solidFill>
                          <a:effectLst/>
                          <a:latin typeface="Calibri" panose="020F0502020204030204" pitchFamily="34" charset="0"/>
                        </a:rPr>
                        <a:t>1</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19.40</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819839199"/>
                  </a:ext>
                </a:extLst>
              </a:tr>
              <a:tr h="186203">
                <a:tc>
                  <a:txBody>
                    <a:bodyPr/>
                    <a:lstStyle/>
                    <a:p>
                      <a:pPr algn="ctr" fontAlgn="b"/>
                      <a:r>
                        <a:rPr lang="en-NL" sz="900" b="0" i="0" u="none" strike="noStrike" dirty="0">
                          <a:solidFill>
                            <a:srgbClr val="000000"/>
                          </a:solidFill>
                          <a:effectLst/>
                          <a:latin typeface="Calibri" panose="020F0502020204030204" pitchFamily="34" charset="0"/>
                        </a:rPr>
                        <a:t>2</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25.05</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122074272"/>
                  </a:ext>
                </a:extLst>
              </a:tr>
              <a:tr h="186203">
                <a:tc>
                  <a:txBody>
                    <a:bodyPr/>
                    <a:lstStyle/>
                    <a:p>
                      <a:pPr algn="ctr" fontAlgn="b"/>
                      <a:r>
                        <a:rPr lang="en-NL" sz="900" b="0" i="0" u="none" strike="noStrike">
                          <a:solidFill>
                            <a:srgbClr val="000000"/>
                          </a:solidFill>
                          <a:effectLst/>
                          <a:latin typeface="Calibri" panose="020F0502020204030204" pitchFamily="34" charset="0"/>
                        </a:rPr>
                        <a:t>3</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21.30</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049096565"/>
                  </a:ext>
                </a:extLst>
              </a:tr>
              <a:tr h="186203">
                <a:tc>
                  <a:txBody>
                    <a:bodyPr/>
                    <a:lstStyle/>
                    <a:p>
                      <a:pPr algn="ctr" fontAlgn="b"/>
                      <a:r>
                        <a:rPr lang="en-NL" sz="900" b="0" i="0" u="none" strike="noStrike">
                          <a:solidFill>
                            <a:srgbClr val="000000"/>
                          </a:solidFill>
                          <a:effectLst/>
                          <a:latin typeface="Calibri" panose="020F0502020204030204" pitchFamily="34" charset="0"/>
                        </a:rPr>
                        <a:t>4</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19.97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215812715"/>
                  </a:ext>
                </a:extLst>
              </a:tr>
              <a:tr h="186203">
                <a:tc>
                  <a:txBody>
                    <a:bodyPr/>
                    <a:lstStyle/>
                    <a:p>
                      <a:pPr algn="ctr" fontAlgn="b"/>
                      <a:r>
                        <a:rPr lang="en-NL" sz="900" b="0" i="0" u="none" strike="noStrike">
                          <a:solidFill>
                            <a:srgbClr val="000000"/>
                          </a:solidFill>
                          <a:effectLst/>
                          <a:latin typeface="Calibri" panose="020F0502020204030204" pitchFamily="34" charset="0"/>
                        </a:rPr>
                        <a:t>5</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18.96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246209642"/>
                  </a:ext>
                </a:extLst>
              </a:tr>
              <a:tr h="186203">
                <a:tc>
                  <a:txBody>
                    <a:bodyPr/>
                    <a:lstStyle/>
                    <a:p>
                      <a:pPr algn="ctr" fontAlgn="b"/>
                      <a:r>
                        <a:rPr lang="en-NL" sz="900" b="0" i="0" u="none" strike="noStrike">
                          <a:solidFill>
                            <a:srgbClr val="000000"/>
                          </a:solidFill>
                          <a:effectLst/>
                          <a:latin typeface="Calibri" panose="020F0502020204030204" pitchFamily="34" charset="0"/>
                        </a:rPr>
                        <a:t>6</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22.19</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951476898"/>
                  </a:ext>
                </a:extLst>
              </a:tr>
              <a:tr h="186203">
                <a:tc>
                  <a:txBody>
                    <a:bodyPr/>
                    <a:lstStyle/>
                    <a:p>
                      <a:pPr algn="ctr" fontAlgn="b"/>
                      <a:r>
                        <a:rPr lang="en-NL" sz="900" b="0" i="0" u="none" strike="noStrike">
                          <a:solidFill>
                            <a:srgbClr val="000000"/>
                          </a:solidFill>
                          <a:effectLst/>
                          <a:latin typeface="Calibri" panose="020F0502020204030204" pitchFamily="34" charset="0"/>
                        </a:rPr>
                        <a:t>7</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18.41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021802210"/>
                  </a:ext>
                </a:extLst>
              </a:tr>
              <a:tr h="191431">
                <a:tc>
                  <a:txBody>
                    <a:bodyPr/>
                    <a:lstStyle/>
                    <a:p>
                      <a:pPr algn="ctr" fontAlgn="b"/>
                      <a:r>
                        <a:rPr lang="en-NL" sz="900" b="0" i="0" u="none" strike="noStrike">
                          <a:solidFill>
                            <a:srgbClr val="000000"/>
                          </a:solidFill>
                          <a:effectLst/>
                          <a:latin typeface="Calibri" panose="020F0502020204030204" pitchFamily="34" charset="0"/>
                        </a:rPr>
                        <a:t>8</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22.07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307810255"/>
                  </a:ext>
                </a:extLst>
              </a:tr>
              <a:tr h="186203">
                <a:tc>
                  <a:txBody>
                    <a:bodyPr/>
                    <a:lstStyle/>
                    <a:p>
                      <a:pPr algn="ctr" fontAlgn="b"/>
                      <a:r>
                        <a:rPr lang="en-NL" sz="900" b="0" i="0" u="none" strike="noStrike">
                          <a:solidFill>
                            <a:srgbClr val="000000"/>
                          </a:solidFill>
                          <a:effectLst/>
                          <a:latin typeface="Calibri" panose="020F0502020204030204" pitchFamily="34" charset="0"/>
                        </a:rPr>
                        <a:t>9</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21.76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159040298"/>
                  </a:ext>
                </a:extLst>
              </a:tr>
              <a:tr h="186203">
                <a:tc>
                  <a:txBody>
                    <a:bodyPr/>
                    <a:lstStyle/>
                    <a:p>
                      <a:pPr algn="ctr" fontAlgn="b"/>
                      <a:r>
                        <a:rPr lang="en-NL" sz="900" b="0" i="0" u="none" strike="noStrike">
                          <a:solidFill>
                            <a:srgbClr val="000000"/>
                          </a:solidFill>
                          <a:effectLst/>
                          <a:latin typeface="Calibri" panose="020F0502020204030204" pitchFamily="34" charset="0"/>
                        </a:rPr>
                        <a:t>10</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22.36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758060125"/>
                  </a:ext>
                </a:extLst>
              </a:tr>
              <a:tr h="186203">
                <a:tc>
                  <a:txBody>
                    <a:bodyPr/>
                    <a:lstStyle/>
                    <a:p>
                      <a:pPr algn="ctr" fontAlgn="b"/>
                      <a:r>
                        <a:rPr lang="en-NL" sz="900" b="0" i="0" u="none" strike="noStrike">
                          <a:solidFill>
                            <a:srgbClr val="000000"/>
                          </a:solidFill>
                          <a:effectLst/>
                          <a:latin typeface="Calibri" panose="020F0502020204030204" pitchFamily="34" charset="0"/>
                        </a:rPr>
                        <a:t>11</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19.63</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433454555"/>
                  </a:ext>
                </a:extLst>
              </a:tr>
              <a:tr h="186203">
                <a:tc>
                  <a:txBody>
                    <a:bodyPr/>
                    <a:lstStyle/>
                    <a:p>
                      <a:pPr algn="ctr" fontAlgn="b"/>
                      <a:r>
                        <a:rPr lang="en-NL" sz="900" b="0"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24.12</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891180086"/>
                  </a:ext>
                </a:extLst>
              </a:tr>
              <a:tr h="186203">
                <a:tc>
                  <a:txBody>
                    <a:bodyPr/>
                    <a:lstStyle/>
                    <a:p>
                      <a:pPr algn="ctr" fontAlgn="b"/>
                      <a:r>
                        <a:rPr lang="en-NL" sz="900" b="0" i="0" u="none" strike="noStrike">
                          <a:solidFill>
                            <a:srgbClr val="000000"/>
                          </a:solidFill>
                          <a:effectLst/>
                          <a:latin typeface="Calibri" panose="020F0502020204030204" pitchFamily="34" charset="0"/>
                        </a:rPr>
                        <a:t>13</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23.83</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62934233"/>
                  </a:ext>
                </a:extLst>
              </a:tr>
              <a:tr h="191431">
                <a:tc>
                  <a:txBody>
                    <a:bodyPr/>
                    <a:lstStyle/>
                    <a:p>
                      <a:pPr algn="ctr" fontAlgn="b"/>
                      <a:r>
                        <a:rPr lang="en-NL" sz="900" b="0" i="0" u="none" strike="noStrike">
                          <a:solidFill>
                            <a:srgbClr val="000000"/>
                          </a:solidFill>
                          <a:effectLst/>
                          <a:latin typeface="Calibri" panose="020F0502020204030204" pitchFamily="34" charset="0"/>
                        </a:rPr>
                        <a:t>14</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GTS Grey</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21.11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217142355"/>
                  </a:ext>
                </a:extLst>
              </a:tr>
              <a:tr h="186203">
                <a:tc>
                  <a:txBody>
                    <a:bodyPr/>
                    <a:lstStyle/>
                    <a:p>
                      <a:pPr algn="ctr" fontAlgn="b"/>
                      <a:r>
                        <a:rPr lang="en-NL" sz="900" b="0" i="0" u="none" strike="noStrike">
                          <a:solidFill>
                            <a:srgbClr val="000000"/>
                          </a:solidFill>
                          <a:effectLst/>
                          <a:latin typeface="Calibri" panose="020F0502020204030204" pitchFamily="34" charset="0"/>
                        </a:rPr>
                        <a:t>2</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21.13</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258345973"/>
                  </a:ext>
                </a:extLst>
              </a:tr>
              <a:tr h="191431">
                <a:tc>
                  <a:txBody>
                    <a:bodyPr/>
                    <a:lstStyle/>
                    <a:p>
                      <a:pPr algn="ctr" fontAlgn="b"/>
                      <a:r>
                        <a:rPr lang="en-NL" sz="900" b="0" i="0" u="none" strike="noStrike">
                          <a:solidFill>
                            <a:srgbClr val="000000"/>
                          </a:solidFill>
                          <a:effectLst/>
                          <a:latin typeface="Calibri" panose="020F0502020204030204" pitchFamily="34" charset="0"/>
                        </a:rPr>
                        <a:t>6</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20.66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082941474"/>
                  </a:ext>
                </a:extLst>
              </a:tr>
              <a:tr h="186203">
                <a:tc>
                  <a:txBody>
                    <a:bodyPr/>
                    <a:lstStyle/>
                    <a:p>
                      <a:pPr algn="ctr" fontAlgn="b"/>
                      <a:r>
                        <a:rPr lang="en-NL" sz="900" b="0" i="0" u="none" strike="noStrike" dirty="0">
                          <a:solidFill>
                            <a:srgbClr val="000000"/>
                          </a:solidFill>
                          <a:effectLst/>
                          <a:latin typeface="Calibri" panose="020F0502020204030204" pitchFamily="34" charset="0"/>
                        </a:rPr>
                        <a:t>7</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20.46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765288584"/>
                  </a:ext>
                </a:extLst>
              </a:tr>
              <a:tr h="186203">
                <a:tc>
                  <a:txBody>
                    <a:bodyPr/>
                    <a:lstStyle/>
                    <a:p>
                      <a:pPr algn="ctr" fontAlgn="b"/>
                      <a:r>
                        <a:rPr lang="en-NL" sz="900" b="0" i="0" u="none" strike="noStrike">
                          <a:solidFill>
                            <a:srgbClr val="000000"/>
                          </a:solidFill>
                          <a:effectLst/>
                          <a:latin typeface="Calibri" panose="020F0502020204030204" pitchFamily="34" charset="0"/>
                        </a:rPr>
                        <a:t>8</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20.12</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825340081"/>
                  </a:ext>
                </a:extLst>
              </a:tr>
              <a:tr h="186203">
                <a:tc>
                  <a:txBody>
                    <a:bodyPr/>
                    <a:lstStyle/>
                    <a:p>
                      <a:pPr algn="ctr" fontAlgn="b"/>
                      <a:r>
                        <a:rPr lang="en-NL" sz="900" b="0" i="0" u="none" strike="noStrike">
                          <a:solidFill>
                            <a:srgbClr val="000000"/>
                          </a:solidFill>
                          <a:effectLst/>
                          <a:latin typeface="Calibri" panose="020F0502020204030204" pitchFamily="34" charset="0"/>
                        </a:rPr>
                        <a:t>9</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20.17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606004200"/>
                  </a:ext>
                </a:extLst>
              </a:tr>
              <a:tr h="191431">
                <a:tc>
                  <a:txBody>
                    <a:bodyPr/>
                    <a:lstStyle/>
                    <a:p>
                      <a:pPr algn="ctr" fontAlgn="b"/>
                      <a:r>
                        <a:rPr lang="en-NL" sz="900" b="0" i="0" u="none" strike="noStrike">
                          <a:solidFill>
                            <a:srgbClr val="000000"/>
                          </a:solidFill>
                          <a:effectLst/>
                          <a:latin typeface="Calibri" panose="020F0502020204030204" pitchFamily="34" charset="0"/>
                        </a:rPr>
                        <a:t>10</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GFM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19.71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927423725"/>
                  </a:ext>
                </a:extLst>
              </a:tr>
              <a:tr h="186203">
                <a:tc>
                  <a:txBody>
                    <a:bodyPr/>
                    <a:lstStyle/>
                    <a:p>
                      <a:pPr algn="ctr" fontAlgn="b"/>
                      <a:r>
                        <a:rPr lang="en-NL" sz="900" b="0" i="0" u="none" strike="noStrike">
                          <a:solidFill>
                            <a:srgbClr val="000000"/>
                          </a:solidFill>
                          <a:effectLst/>
                          <a:latin typeface="Calibri" panose="020F0502020204030204" pitchFamily="34" charset="0"/>
                        </a:rPr>
                        <a:t>11</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24.46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744829974"/>
                  </a:ext>
                </a:extLst>
              </a:tr>
              <a:tr h="191431">
                <a:tc>
                  <a:txBody>
                    <a:bodyPr/>
                    <a:lstStyle/>
                    <a:p>
                      <a:pPr algn="ctr" fontAlgn="b"/>
                      <a:r>
                        <a:rPr lang="en-NL" sz="900" b="0" i="0" u="none" strike="noStrike">
                          <a:solidFill>
                            <a:srgbClr val="000000"/>
                          </a:solidFill>
                          <a:effectLst/>
                          <a:latin typeface="Calibri" panose="020F0502020204030204" pitchFamily="34" charset="0"/>
                        </a:rPr>
                        <a:t>3</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20.79</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690293017"/>
                  </a:ext>
                </a:extLst>
              </a:tr>
              <a:tr h="186203">
                <a:tc>
                  <a:txBody>
                    <a:bodyPr/>
                    <a:lstStyle/>
                    <a:p>
                      <a:pPr algn="ctr" fontAlgn="b"/>
                      <a:r>
                        <a:rPr lang="en-NL" sz="900" b="0" i="0" u="none" strike="noStrike" dirty="0">
                          <a:solidFill>
                            <a:srgbClr val="000000"/>
                          </a:solidFill>
                          <a:effectLst/>
                          <a:latin typeface="Calibri" panose="020F0502020204030204" pitchFamily="34" charset="0"/>
                        </a:rPr>
                        <a:t>4</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21.57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050138916"/>
                  </a:ext>
                </a:extLst>
              </a:tr>
              <a:tr h="186203">
                <a:tc>
                  <a:txBody>
                    <a:bodyPr/>
                    <a:lstStyle/>
                    <a:p>
                      <a:pPr algn="ctr" fontAlgn="b"/>
                      <a:r>
                        <a:rPr lang="en-NL" sz="900" b="0" i="0" u="none" strike="noStrike">
                          <a:solidFill>
                            <a:srgbClr val="000000"/>
                          </a:solidFill>
                          <a:effectLst/>
                          <a:latin typeface="Calibri" panose="020F0502020204030204" pitchFamily="34" charset="0"/>
                        </a:rPr>
                        <a:t>5</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19.46</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433983645"/>
                  </a:ext>
                </a:extLst>
              </a:tr>
              <a:tr h="186203">
                <a:tc>
                  <a:txBody>
                    <a:bodyPr/>
                    <a:lstStyle/>
                    <a:p>
                      <a:pPr algn="ctr" fontAlgn="b"/>
                      <a:r>
                        <a:rPr lang="en-NL" sz="900" b="0" i="0" u="none" strike="noStrike">
                          <a:solidFill>
                            <a:srgbClr val="000000"/>
                          </a:solidFill>
                          <a:effectLst/>
                          <a:latin typeface="Calibri" panose="020F0502020204030204" pitchFamily="34" charset="0"/>
                        </a:rPr>
                        <a:t>6</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23.03</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560494750"/>
                  </a:ext>
                </a:extLst>
              </a:tr>
              <a:tr h="186203">
                <a:tc>
                  <a:txBody>
                    <a:bodyPr/>
                    <a:lstStyle/>
                    <a:p>
                      <a:pPr algn="ctr" fontAlgn="b"/>
                      <a:r>
                        <a:rPr lang="en-NL" sz="900" b="0" i="0" u="none" strike="noStrike">
                          <a:solidFill>
                            <a:srgbClr val="000000"/>
                          </a:solidFill>
                          <a:effectLst/>
                          <a:latin typeface="Calibri" panose="020F0502020204030204" pitchFamily="34" charset="0"/>
                        </a:rPr>
                        <a:t>7</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19.02</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1376669919"/>
                  </a:ext>
                </a:extLst>
              </a:tr>
              <a:tr h="186203">
                <a:tc>
                  <a:txBody>
                    <a:bodyPr/>
                    <a:lstStyle/>
                    <a:p>
                      <a:pPr algn="ctr" fontAlgn="b"/>
                      <a:r>
                        <a:rPr lang="en-NL" sz="900" b="0" i="0" u="none" strike="noStrike">
                          <a:solidFill>
                            <a:srgbClr val="000000"/>
                          </a:solidFill>
                          <a:effectLst/>
                          <a:latin typeface="Calibri" panose="020F0502020204030204" pitchFamily="34" charset="0"/>
                        </a:rPr>
                        <a:t>8</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21.77</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730897645"/>
                  </a:ext>
                </a:extLst>
              </a:tr>
              <a:tr h="186203">
                <a:tc>
                  <a:txBody>
                    <a:bodyPr/>
                    <a:lstStyle/>
                    <a:p>
                      <a:pPr algn="ctr" fontAlgn="b"/>
                      <a:r>
                        <a:rPr lang="en-NL" sz="900" b="0" i="0" u="none" strike="noStrike">
                          <a:solidFill>
                            <a:srgbClr val="000000"/>
                          </a:solidFill>
                          <a:effectLst/>
                          <a:latin typeface="Calibri" panose="020F0502020204030204" pitchFamily="34" charset="0"/>
                        </a:rPr>
                        <a:t>9</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21.84</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790909043"/>
                  </a:ext>
                </a:extLst>
              </a:tr>
              <a:tr h="186203">
                <a:tc>
                  <a:txBody>
                    <a:bodyPr/>
                    <a:lstStyle/>
                    <a:p>
                      <a:pPr algn="ctr" fontAlgn="b"/>
                      <a:r>
                        <a:rPr lang="en-NL" sz="900" b="0" i="0" u="none" strike="noStrike" dirty="0">
                          <a:solidFill>
                            <a:srgbClr val="000000"/>
                          </a:solidFill>
                          <a:effectLst/>
                          <a:latin typeface="Calibri" panose="020F0502020204030204" pitchFamily="34" charset="0"/>
                        </a:rPr>
                        <a:t>11</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21.31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3155988528"/>
                  </a:ext>
                </a:extLst>
              </a:tr>
              <a:tr h="186203">
                <a:tc>
                  <a:txBody>
                    <a:bodyPr/>
                    <a:lstStyle/>
                    <a:p>
                      <a:pPr algn="ctr" fontAlgn="b"/>
                      <a:r>
                        <a:rPr lang="en-NL" sz="900" b="0" i="0" u="none" strike="noStrike" dirty="0">
                          <a:solidFill>
                            <a:srgbClr val="000000"/>
                          </a:solidFill>
                          <a:effectLst/>
                          <a:latin typeface="Calibri" panose="020F0502020204030204" pitchFamily="34" charset="0"/>
                        </a:rPr>
                        <a:t>12</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25.11</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568218337"/>
                  </a:ext>
                </a:extLst>
              </a:tr>
              <a:tr h="186203">
                <a:tc>
                  <a:txBody>
                    <a:bodyPr/>
                    <a:lstStyle/>
                    <a:p>
                      <a:pPr algn="ctr" fontAlgn="b"/>
                      <a:r>
                        <a:rPr lang="en-NL" sz="900" b="0" i="0" u="none" strike="noStrike" dirty="0">
                          <a:solidFill>
                            <a:srgbClr val="000000"/>
                          </a:solidFill>
                          <a:effectLst/>
                          <a:latin typeface="Calibri" panose="020F0502020204030204" pitchFamily="34" charset="0"/>
                        </a:rPr>
                        <a:t>13</a:t>
                      </a:r>
                    </a:p>
                  </a:txBody>
                  <a:tcPr marL="4763" marR="4763" marT="4763" marB="0" anchor="b"/>
                </a:tc>
                <a:tc>
                  <a:txBody>
                    <a:bodyPr/>
                    <a:lstStyle/>
                    <a:p>
                      <a:pPr algn="ctr" fontAlgn="b"/>
                      <a:r>
                        <a:rPr lang="nl-NL" sz="900" u="none" strike="noStrike" dirty="0">
                          <a:effectLst/>
                        </a:rPr>
                        <a:t>CTR</a:t>
                      </a:r>
                      <a:endParaRPr lang="nl-NL" sz="900" b="0" i="0" u="none" strike="noStrike" dirty="0">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25.70</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2454783403"/>
                  </a:ext>
                </a:extLst>
              </a:tr>
              <a:tr h="186203">
                <a:tc>
                  <a:txBody>
                    <a:bodyPr/>
                    <a:lstStyle/>
                    <a:p>
                      <a:pPr algn="ctr" fontAlgn="b"/>
                      <a:r>
                        <a:rPr lang="en-NL" sz="900" b="0" i="0" u="none" strike="noStrike" dirty="0">
                          <a:solidFill>
                            <a:srgbClr val="000000"/>
                          </a:solidFill>
                          <a:effectLst/>
                          <a:latin typeface="Calibri" panose="020F0502020204030204" pitchFamily="34" charset="0"/>
                        </a:rPr>
                        <a:t>14</a:t>
                      </a:r>
                    </a:p>
                  </a:txBody>
                  <a:tcPr marL="4763" marR="4763" marT="4763" marB="0" anchor="b"/>
                </a:tc>
                <a:tc>
                  <a:txBody>
                    <a:bodyPr/>
                    <a:lstStyle/>
                    <a:p>
                      <a:pPr algn="ctr" fontAlgn="b"/>
                      <a:r>
                        <a:rPr lang="nl-NL" sz="900" u="none" strike="noStrike">
                          <a:effectLst/>
                        </a:rPr>
                        <a:t>CTR</a:t>
                      </a:r>
                      <a:endParaRPr lang="nl-NL" sz="900" b="0" i="0" u="none" strike="noStrike">
                        <a:solidFill>
                          <a:srgbClr val="000000"/>
                        </a:solidFill>
                        <a:effectLst/>
                        <a:latin typeface="Calibri" panose="020F0502020204030204" pitchFamily="34" charset="0"/>
                      </a:endParaRPr>
                    </a:p>
                  </a:txBody>
                  <a:tcPr marL="3840" marR="3840" marT="3840" marB="0" anchor="b"/>
                </a:tc>
                <a:tc>
                  <a:txBody>
                    <a:bodyPr/>
                    <a:lstStyle/>
                    <a:p>
                      <a:pPr marL="0" marR="0" lvl="0" indent="0" algn="ctr" defTabSz="685743" rtl="0" eaLnBrk="1" fontAlgn="b" latinLnBrk="0" hangingPunct="1">
                        <a:lnSpc>
                          <a:spcPct val="100000"/>
                        </a:lnSpc>
                        <a:spcBef>
                          <a:spcPts val="0"/>
                        </a:spcBef>
                        <a:spcAft>
                          <a:spcPts val="0"/>
                        </a:spcAft>
                        <a:buClrTx/>
                        <a:buSzTx/>
                        <a:buFontTx/>
                        <a:buNone/>
                        <a:tabLst/>
                        <a:defRPr/>
                      </a:pPr>
                      <a:r>
                        <a:rPr kumimoji="0" lang="nl-NL" sz="900" b="0" u="none" strike="noStrike" kern="1200" cap="none" spc="0" normalizeH="0" baseline="0" noProof="0" dirty="0">
                          <a:ln>
                            <a:noFill/>
                          </a:ln>
                          <a:solidFill>
                            <a:prstClr val="black"/>
                          </a:solidFill>
                          <a:effectLst/>
                          <a:uLnTx/>
                          <a:uFillTx/>
                        </a:rPr>
                        <a:t>GTS White</a:t>
                      </a:r>
                      <a:endParaRPr kumimoji="0" lang="nl-NL"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3840" marR="3840" marT="3840" marB="0" anchor="b"/>
                </a:tc>
                <a:tc>
                  <a:txBody>
                    <a:bodyPr/>
                    <a:lstStyle/>
                    <a:p>
                      <a:pPr algn="ctr" fontAlgn="b"/>
                      <a:r>
                        <a:rPr lang="en-NL" sz="900" u="none" strike="noStrike" dirty="0">
                          <a:effectLst/>
                        </a:rPr>
                        <a:t>22.60</a:t>
                      </a:r>
                      <a:endParaRPr lang="en-NL" sz="900" b="0" i="0" u="none" strike="noStrike" dirty="0">
                        <a:solidFill>
                          <a:srgbClr val="000000"/>
                        </a:solidFill>
                        <a:effectLst/>
                        <a:latin typeface="Calibri" panose="020F0502020204030204" pitchFamily="34" charset="0"/>
                      </a:endParaRPr>
                    </a:p>
                  </a:txBody>
                  <a:tcPr marL="3840" marR="3840" marT="3840" marB="0" anchor="b"/>
                </a:tc>
                <a:extLst>
                  <a:ext uri="{0D108BD9-81ED-4DB2-BD59-A6C34878D82A}">
                    <a16:rowId xmlns:a16="http://schemas.microsoft.com/office/drawing/2014/main" val="773386562"/>
                  </a:ext>
                </a:extLst>
              </a:tr>
            </a:tbl>
          </a:graphicData>
        </a:graphic>
      </p:graphicFrame>
      <p:sp>
        <p:nvSpPr>
          <p:cNvPr id="9" name="TextBox 8">
            <a:extLst>
              <a:ext uri="{FF2B5EF4-FFF2-40B4-BE49-F238E27FC236}">
                <a16:creationId xmlns:a16="http://schemas.microsoft.com/office/drawing/2014/main" id="{2C85B9CD-1B96-43F5-BD86-A96CC3A169AA}"/>
              </a:ext>
            </a:extLst>
          </p:cNvPr>
          <p:cNvSpPr txBox="1"/>
          <p:nvPr/>
        </p:nvSpPr>
        <p:spPr>
          <a:xfrm>
            <a:off x="782139" y="8514365"/>
            <a:ext cx="5293722" cy="991810"/>
          </a:xfrm>
          <a:prstGeom prst="rect">
            <a:avLst/>
          </a:prstGeom>
          <a:noFill/>
        </p:spPr>
        <p:txBody>
          <a:bodyPr wrap="square">
            <a:spAutoFit/>
          </a:bodyPr>
          <a:lstStyle/>
          <a:p>
            <a:pPr algn="just">
              <a:lnSpc>
                <a:spcPct val="150000"/>
              </a:lnSpc>
              <a:spcAft>
                <a:spcPts val="800"/>
              </a:spcAft>
            </a:pPr>
            <a:r>
              <a:rPr lang="en-GB" sz="1000" dirty="0">
                <a:effectLst/>
                <a:latin typeface="Calibri" panose="020F0502020204030204" pitchFamily="34" charset="0"/>
                <a:ea typeface="Calibri" panose="020F0502020204030204" pitchFamily="34" charset="0"/>
                <a:cs typeface="Calibri" panose="020F0502020204030204" pitchFamily="34" charset="0"/>
              </a:rPr>
              <a:t>Supplementary table </a:t>
            </a:r>
            <a:r>
              <a:rPr lang="en-GB" sz="1000" dirty="0">
                <a:latin typeface="Calibri" panose="020F0502020204030204" pitchFamily="34" charset="0"/>
                <a:ea typeface="Calibri" panose="020F0502020204030204" pitchFamily="34" charset="0"/>
                <a:cs typeface="Calibri" panose="020F0502020204030204" pitchFamily="34" charset="0"/>
              </a:rPr>
              <a:t>3</a:t>
            </a:r>
            <a:r>
              <a:rPr lang="en-GB" sz="1000" dirty="0">
                <a:effectLst/>
                <a:latin typeface="Calibri" panose="020F0502020204030204" pitchFamily="34" charset="0"/>
                <a:ea typeface="Calibri" panose="020F0502020204030204" pitchFamily="34" charset="0"/>
                <a:cs typeface="Calibri" panose="020F0502020204030204" pitchFamily="34" charset="0"/>
              </a:rPr>
              <a:t>: </a:t>
            </a:r>
            <a:r>
              <a:rPr lang="en-GB" sz="1000" b="1" dirty="0">
                <a:effectLst/>
                <a:latin typeface="Calibri" panose="020F0502020204030204" pitchFamily="34" charset="0"/>
                <a:ea typeface="Calibri" panose="020F0502020204030204" pitchFamily="34" charset="0"/>
                <a:cs typeface="Calibri" panose="020F0502020204030204" pitchFamily="34" charset="0"/>
              </a:rPr>
              <a:t>Geomean of</a:t>
            </a:r>
            <a:r>
              <a:rPr lang="en-GB" sz="1000" dirty="0">
                <a:effectLst/>
                <a:latin typeface="Calibri" panose="020F0502020204030204" pitchFamily="34" charset="0"/>
                <a:ea typeface="Calibri" panose="020F0502020204030204" pitchFamily="34" charset="0"/>
                <a:cs typeface="Calibri" panose="020F0502020204030204" pitchFamily="34" charset="0"/>
              </a:rPr>
              <a:t> </a:t>
            </a:r>
            <a:r>
              <a:rPr lang="en-GB" sz="1000" b="1" dirty="0">
                <a:latin typeface="Calibri" panose="020F0502020204030204" pitchFamily="34" charset="0"/>
                <a:ea typeface="Calibri" panose="020F0502020204030204" pitchFamily="34" charset="0"/>
                <a:cs typeface="Calibri" panose="020F0502020204030204" pitchFamily="34" charset="0"/>
              </a:rPr>
              <a:t>raw </a:t>
            </a:r>
            <a:r>
              <a:rPr lang="en-GB" sz="1000" b="1" dirty="0">
                <a:effectLst/>
                <a:latin typeface="Calibri" panose="020F0502020204030204" pitchFamily="34" charset="0"/>
                <a:ea typeface="Calibri" panose="020F0502020204030204" pitchFamily="34" charset="0"/>
                <a:cs typeface="Calibri" panose="020F0502020204030204" pitchFamily="34" charset="0"/>
              </a:rPr>
              <a:t>CT values of </a:t>
            </a:r>
            <a:r>
              <a:rPr lang="en-US" sz="1000" b="1" dirty="0">
                <a:effectLst/>
                <a:latin typeface="Calibri" panose="020F0502020204030204" pitchFamily="34" charset="0"/>
                <a:ea typeface="MS Mincho" panose="02020609040205080304" pitchFamily="49" charset="-128"/>
              </a:rPr>
              <a:t>r</a:t>
            </a:r>
            <a:r>
              <a:rPr lang="en-US" sz="1000" b="1" dirty="0">
                <a:solidFill>
                  <a:srgbClr val="000000"/>
                </a:solidFill>
                <a:effectLst/>
                <a:latin typeface="Calibri" panose="020F0502020204030204" pitchFamily="34" charset="0"/>
                <a:ea typeface="MS Mincho" panose="02020609040205080304" pitchFamily="49" charset="-128"/>
              </a:rPr>
              <a:t>eference genes beta-actin (</a:t>
            </a:r>
            <a:r>
              <a:rPr lang="en-US" sz="1000" b="1" i="1" dirty="0">
                <a:solidFill>
                  <a:srgbClr val="000000"/>
                </a:solidFill>
                <a:effectLst/>
                <a:latin typeface="Calibri" panose="020F0502020204030204" pitchFamily="34" charset="0"/>
                <a:ea typeface="MS Mincho" panose="02020609040205080304" pitchFamily="49" charset="-128"/>
              </a:rPr>
              <a:t>βactin),</a:t>
            </a:r>
            <a:r>
              <a:rPr lang="en-US" sz="1000" b="1" dirty="0">
                <a:solidFill>
                  <a:srgbClr val="000000"/>
                </a:solidFill>
                <a:effectLst/>
                <a:latin typeface="Calibri" panose="020F0502020204030204" pitchFamily="34" charset="0"/>
                <a:ea typeface="MS Mincho" panose="02020609040205080304" pitchFamily="49" charset="-128"/>
              </a:rPr>
              <a:t> Glyceraldehyde 3-phosphate dehydrogenase (</a:t>
            </a:r>
            <a:r>
              <a:rPr lang="en-US" sz="1000" b="1" i="1" dirty="0">
                <a:solidFill>
                  <a:srgbClr val="000000"/>
                </a:solidFill>
                <a:effectLst/>
                <a:latin typeface="Calibri" panose="020F0502020204030204" pitchFamily="34" charset="0"/>
                <a:ea typeface="MS Mincho" panose="02020609040205080304" pitchFamily="49" charset="-128"/>
              </a:rPr>
              <a:t>GAPDH</a:t>
            </a:r>
            <a:r>
              <a:rPr lang="en-US" sz="1000" b="1" dirty="0">
                <a:solidFill>
                  <a:srgbClr val="000000"/>
                </a:solidFill>
                <a:effectLst/>
                <a:latin typeface="Calibri" panose="020F0502020204030204" pitchFamily="34" charset="0"/>
                <a:ea typeface="MS Mincho" panose="02020609040205080304" pitchFamily="49" charset="-128"/>
              </a:rPr>
              <a:t>) and </a:t>
            </a:r>
            <a:r>
              <a:rPr lang="en-US" sz="1000" b="1" dirty="0">
                <a:solidFill>
                  <a:srgbClr val="333333"/>
                </a:solidFill>
                <a:effectLst/>
                <a:latin typeface="Calibri" panose="020F0502020204030204" pitchFamily="34" charset="0"/>
                <a:ea typeface="MS Mincho" panose="02020609040205080304" pitchFamily="49" charset="-128"/>
              </a:rPr>
              <a:t>Succinate Dehydrogenase Complex Flavoprotein Subunit A</a:t>
            </a:r>
            <a:r>
              <a:rPr lang="en-US" sz="1000" b="1" dirty="0">
                <a:solidFill>
                  <a:srgbClr val="000000"/>
                </a:solidFill>
                <a:effectLst/>
                <a:latin typeface="Calibri" panose="020F0502020204030204" pitchFamily="34" charset="0"/>
                <a:ea typeface="MS Mincho" panose="02020609040205080304" pitchFamily="49" charset="-128"/>
              </a:rPr>
              <a:t> (</a:t>
            </a:r>
            <a:r>
              <a:rPr lang="en-US" sz="1000" b="1" i="1" dirty="0">
                <a:solidFill>
                  <a:srgbClr val="000000"/>
                </a:solidFill>
                <a:effectLst/>
                <a:latin typeface="Calibri" panose="020F0502020204030204" pitchFamily="34" charset="0"/>
                <a:ea typeface="MS Mincho" panose="02020609040205080304" pitchFamily="49" charset="-128"/>
              </a:rPr>
              <a:t>SDHA) </a:t>
            </a:r>
            <a:r>
              <a:rPr lang="en-US" sz="1000" b="1" dirty="0">
                <a:solidFill>
                  <a:srgbClr val="000000"/>
                </a:solidFill>
                <a:effectLst/>
                <a:latin typeface="Calibri" panose="020F0502020204030204" pitchFamily="34" charset="0"/>
                <a:ea typeface="MS Mincho" panose="02020609040205080304" pitchFamily="49" charset="-128"/>
              </a:rPr>
              <a:t>for each donor and each tissue included </a:t>
            </a:r>
            <a:r>
              <a:rPr lang="en-US" sz="1000" b="1" dirty="0">
                <a:solidFill>
                  <a:srgbClr val="000000"/>
                </a:solidFill>
                <a:latin typeface="Calibri" panose="020F0502020204030204" pitchFamily="34" charset="0"/>
                <a:ea typeface="MS Mincho" panose="02020609040205080304" pitchFamily="49" charset="-128"/>
              </a:rPr>
              <a:t>in the gene-expression analysis</a:t>
            </a:r>
            <a:r>
              <a:rPr lang="en-GB" sz="1000" b="1" dirty="0">
                <a:effectLst/>
                <a:latin typeface="Calibri" panose="020F0502020204030204" pitchFamily="34" charset="0"/>
                <a:ea typeface="Calibri" panose="020F0502020204030204" pitchFamily="34" charset="0"/>
                <a:cs typeface="Calibri" panose="020F0502020204030204" pitchFamily="34" charset="0"/>
              </a:rPr>
              <a:t>.</a:t>
            </a:r>
            <a:r>
              <a:rPr lang="en-GB" sz="1000" dirty="0">
                <a:effectLst/>
                <a:latin typeface="Calibri" panose="020F0502020204030204" pitchFamily="34"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97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EB79216-61B6-4D8B-904F-E8963A3571AF}"/>
              </a:ext>
            </a:extLst>
          </p:cNvPr>
          <p:cNvGraphicFramePr>
            <a:graphicFrameLocks noGrp="1"/>
          </p:cNvGraphicFramePr>
          <p:nvPr>
            <p:ph idx="1"/>
            <p:extLst>
              <p:ext uri="{D42A27DB-BD31-4B8C-83A1-F6EECF244321}">
                <p14:modId xmlns:p14="http://schemas.microsoft.com/office/powerpoint/2010/main" val="1108714693"/>
              </p:ext>
            </p:extLst>
          </p:nvPr>
        </p:nvGraphicFramePr>
        <p:xfrm>
          <a:off x="471486" y="944263"/>
          <a:ext cx="5915028" cy="834273"/>
        </p:xfrm>
        <a:graphic>
          <a:graphicData uri="http://schemas.openxmlformats.org/drawingml/2006/table">
            <a:tbl>
              <a:tblPr>
                <a:tableStyleId>{8EC20E35-A176-4012-BC5E-935CFFF8708E}</a:tableStyleId>
              </a:tblPr>
              <a:tblGrid>
                <a:gridCol w="357486">
                  <a:extLst>
                    <a:ext uri="{9D8B030D-6E8A-4147-A177-3AD203B41FA5}">
                      <a16:colId xmlns:a16="http://schemas.microsoft.com/office/drawing/2014/main" val="2203727879"/>
                    </a:ext>
                  </a:extLst>
                </a:gridCol>
                <a:gridCol w="628352">
                  <a:extLst>
                    <a:ext uri="{9D8B030D-6E8A-4147-A177-3AD203B41FA5}">
                      <a16:colId xmlns:a16="http://schemas.microsoft.com/office/drawing/2014/main" val="1300478751"/>
                    </a:ext>
                  </a:extLst>
                </a:gridCol>
                <a:gridCol w="492919">
                  <a:extLst>
                    <a:ext uri="{9D8B030D-6E8A-4147-A177-3AD203B41FA5}">
                      <a16:colId xmlns:a16="http://schemas.microsoft.com/office/drawing/2014/main" val="1667295264"/>
                    </a:ext>
                  </a:extLst>
                </a:gridCol>
                <a:gridCol w="492919">
                  <a:extLst>
                    <a:ext uri="{9D8B030D-6E8A-4147-A177-3AD203B41FA5}">
                      <a16:colId xmlns:a16="http://schemas.microsoft.com/office/drawing/2014/main" val="874902693"/>
                    </a:ext>
                  </a:extLst>
                </a:gridCol>
                <a:gridCol w="492919">
                  <a:extLst>
                    <a:ext uri="{9D8B030D-6E8A-4147-A177-3AD203B41FA5}">
                      <a16:colId xmlns:a16="http://schemas.microsoft.com/office/drawing/2014/main" val="2402654309"/>
                    </a:ext>
                  </a:extLst>
                </a:gridCol>
                <a:gridCol w="492919">
                  <a:extLst>
                    <a:ext uri="{9D8B030D-6E8A-4147-A177-3AD203B41FA5}">
                      <a16:colId xmlns:a16="http://schemas.microsoft.com/office/drawing/2014/main" val="2937352235"/>
                    </a:ext>
                  </a:extLst>
                </a:gridCol>
                <a:gridCol w="492919">
                  <a:extLst>
                    <a:ext uri="{9D8B030D-6E8A-4147-A177-3AD203B41FA5}">
                      <a16:colId xmlns:a16="http://schemas.microsoft.com/office/drawing/2014/main" val="2351208213"/>
                    </a:ext>
                  </a:extLst>
                </a:gridCol>
                <a:gridCol w="492919">
                  <a:extLst>
                    <a:ext uri="{9D8B030D-6E8A-4147-A177-3AD203B41FA5}">
                      <a16:colId xmlns:a16="http://schemas.microsoft.com/office/drawing/2014/main" val="385204254"/>
                    </a:ext>
                  </a:extLst>
                </a:gridCol>
                <a:gridCol w="492919">
                  <a:extLst>
                    <a:ext uri="{9D8B030D-6E8A-4147-A177-3AD203B41FA5}">
                      <a16:colId xmlns:a16="http://schemas.microsoft.com/office/drawing/2014/main" val="1434699140"/>
                    </a:ext>
                  </a:extLst>
                </a:gridCol>
                <a:gridCol w="492919">
                  <a:extLst>
                    <a:ext uri="{9D8B030D-6E8A-4147-A177-3AD203B41FA5}">
                      <a16:colId xmlns:a16="http://schemas.microsoft.com/office/drawing/2014/main" val="2942402316"/>
                    </a:ext>
                  </a:extLst>
                </a:gridCol>
                <a:gridCol w="492919">
                  <a:extLst>
                    <a:ext uri="{9D8B030D-6E8A-4147-A177-3AD203B41FA5}">
                      <a16:colId xmlns:a16="http://schemas.microsoft.com/office/drawing/2014/main" val="1449497720"/>
                    </a:ext>
                  </a:extLst>
                </a:gridCol>
                <a:gridCol w="492919">
                  <a:extLst>
                    <a:ext uri="{9D8B030D-6E8A-4147-A177-3AD203B41FA5}">
                      <a16:colId xmlns:a16="http://schemas.microsoft.com/office/drawing/2014/main" val="4261501419"/>
                    </a:ext>
                  </a:extLst>
                </a:gridCol>
              </a:tblGrid>
              <a:tr h="217464">
                <a:tc>
                  <a:txBody>
                    <a:bodyPr/>
                    <a:lstStyle/>
                    <a:p>
                      <a:pPr algn="l" fontAlgn="b"/>
                      <a:endParaRPr lang="en-NL" sz="900" b="0" i="0" u="none" strike="noStrike" dirty="0">
                        <a:solidFill>
                          <a:srgbClr val="000000"/>
                        </a:solidFill>
                        <a:effectLst/>
                        <a:latin typeface="Calibri" panose="020F0502020204030204" pitchFamily="34" charset="0"/>
                      </a:endParaRPr>
                    </a:p>
                  </a:txBody>
                  <a:tcPr marL="3625" marR="3625" marT="3625" marB="0" anchor="b"/>
                </a:tc>
                <a:tc>
                  <a:txBody>
                    <a:bodyPr/>
                    <a:lstStyle/>
                    <a:p>
                      <a:pPr algn="l" fontAlgn="b"/>
                      <a:r>
                        <a:rPr lang="en-NL" sz="1600" u="none" strike="noStrike">
                          <a:effectLst/>
                        </a:rPr>
                        <a:t> </a:t>
                      </a:r>
                      <a:endParaRPr lang="en-NL" sz="1600" b="0" i="0" u="none" strike="noStrike">
                        <a:solidFill>
                          <a:srgbClr val="000000"/>
                        </a:solidFill>
                        <a:effectLst/>
                        <a:latin typeface="Arial" panose="020B0604020202020204" pitchFamily="34" charset="0"/>
                      </a:endParaRPr>
                    </a:p>
                  </a:txBody>
                  <a:tcPr marL="3625" marR="3625" marT="3625" marB="0" anchor="b"/>
                </a:tc>
                <a:tc gridSpan="2">
                  <a:txBody>
                    <a:bodyPr/>
                    <a:lstStyle/>
                    <a:p>
                      <a:pPr algn="ctr" rtl="0" fontAlgn="b"/>
                      <a:r>
                        <a:rPr lang="nl-NL" sz="1000" b="1" u="none" strike="noStrike" dirty="0">
                          <a:effectLst/>
                        </a:rPr>
                        <a:t>Sex</a:t>
                      </a:r>
                      <a:endParaRPr lang="nl-NL" sz="1000" b="1" i="0" u="none" strike="noStrike" dirty="0">
                        <a:solidFill>
                          <a:srgbClr val="000000"/>
                        </a:solidFill>
                        <a:effectLst/>
                        <a:latin typeface="Calibri" panose="020F0502020204030204" pitchFamily="34" charset="0"/>
                      </a:endParaRPr>
                    </a:p>
                  </a:txBody>
                  <a:tcPr marL="3625" marR="3625" marT="3625" marB="0" anchor="ctr"/>
                </a:tc>
                <a:tc hMerge="1">
                  <a:txBody>
                    <a:bodyPr/>
                    <a:lstStyle/>
                    <a:p>
                      <a:endParaRPr lang="LID4096"/>
                    </a:p>
                  </a:txBody>
                  <a:tcPr/>
                </a:tc>
                <a:tc gridSpan="2">
                  <a:txBody>
                    <a:bodyPr/>
                    <a:lstStyle/>
                    <a:p>
                      <a:pPr algn="ctr" rtl="0" fontAlgn="b"/>
                      <a:r>
                        <a:rPr lang="nl-NL" sz="1000" b="1" u="none" strike="noStrike" dirty="0">
                          <a:effectLst/>
                        </a:rPr>
                        <a:t>Age</a:t>
                      </a:r>
                      <a:endParaRPr lang="nl-NL" sz="1000" b="1" i="0" u="none" strike="noStrike" dirty="0">
                        <a:solidFill>
                          <a:srgbClr val="000000"/>
                        </a:solidFill>
                        <a:effectLst/>
                        <a:latin typeface="Calibri" panose="020F0502020204030204" pitchFamily="34" charset="0"/>
                      </a:endParaRPr>
                    </a:p>
                  </a:txBody>
                  <a:tcPr marL="3625" marR="3625" marT="3625" marB="0" anchor="ctr"/>
                </a:tc>
                <a:tc hMerge="1">
                  <a:txBody>
                    <a:bodyPr/>
                    <a:lstStyle/>
                    <a:p>
                      <a:endParaRPr lang="LID4096"/>
                    </a:p>
                  </a:txBody>
                  <a:tcPr/>
                </a:tc>
                <a:tc gridSpan="2">
                  <a:txBody>
                    <a:bodyPr/>
                    <a:lstStyle/>
                    <a:p>
                      <a:pPr algn="ctr" rtl="0" fontAlgn="b"/>
                      <a:r>
                        <a:rPr lang="nl-NL" sz="1000" b="1" u="none" strike="noStrike" dirty="0">
                          <a:effectLst/>
                        </a:rPr>
                        <a:t>PMD</a:t>
                      </a:r>
                      <a:endParaRPr lang="nl-NL" sz="1000" b="1" i="0" u="none" strike="noStrike" dirty="0">
                        <a:solidFill>
                          <a:srgbClr val="000000"/>
                        </a:solidFill>
                        <a:effectLst/>
                        <a:latin typeface="Calibri" panose="020F0502020204030204" pitchFamily="34" charset="0"/>
                      </a:endParaRPr>
                    </a:p>
                  </a:txBody>
                  <a:tcPr marL="3625" marR="3625" marT="3625" marB="0" anchor="ctr"/>
                </a:tc>
                <a:tc hMerge="1">
                  <a:txBody>
                    <a:bodyPr/>
                    <a:lstStyle/>
                    <a:p>
                      <a:endParaRPr lang="LID4096"/>
                    </a:p>
                  </a:txBody>
                  <a:tcPr/>
                </a:tc>
                <a:tc gridSpan="2">
                  <a:txBody>
                    <a:bodyPr/>
                    <a:lstStyle/>
                    <a:p>
                      <a:pPr algn="ctr" rtl="0" fontAlgn="b"/>
                      <a:r>
                        <a:rPr lang="nl-NL" sz="1000" b="1" u="none" strike="noStrike" dirty="0">
                          <a:effectLst/>
                        </a:rPr>
                        <a:t>pH</a:t>
                      </a:r>
                      <a:endParaRPr lang="nl-NL" sz="1000" b="1" i="0" u="none" strike="noStrike" dirty="0">
                        <a:solidFill>
                          <a:srgbClr val="000000"/>
                        </a:solidFill>
                        <a:effectLst/>
                        <a:latin typeface="Calibri" panose="020F0502020204030204" pitchFamily="34" charset="0"/>
                      </a:endParaRPr>
                    </a:p>
                  </a:txBody>
                  <a:tcPr marL="3625" marR="3625" marT="3625" marB="0" anchor="ctr"/>
                </a:tc>
                <a:tc hMerge="1">
                  <a:txBody>
                    <a:bodyPr/>
                    <a:lstStyle/>
                    <a:p>
                      <a:endParaRPr lang="LID4096"/>
                    </a:p>
                  </a:txBody>
                  <a:tcPr/>
                </a:tc>
                <a:tc gridSpan="2">
                  <a:txBody>
                    <a:bodyPr/>
                    <a:lstStyle/>
                    <a:p>
                      <a:pPr algn="ctr" rtl="0" fontAlgn="b"/>
                      <a:r>
                        <a:rPr lang="nl-NL" sz="1000" b="1" u="none" strike="noStrike" dirty="0">
                          <a:effectLst/>
                        </a:rPr>
                        <a:t>Braak-score</a:t>
                      </a:r>
                      <a:endParaRPr lang="nl-NL" sz="1000" b="1" i="0" u="none" strike="noStrike" dirty="0">
                        <a:solidFill>
                          <a:srgbClr val="000000"/>
                        </a:solidFill>
                        <a:effectLst/>
                        <a:latin typeface="Calibri" panose="020F0502020204030204" pitchFamily="34" charset="0"/>
                      </a:endParaRPr>
                    </a:p>
                  </a:txBody>
                  <a:tcPr marL="3625" marR="3625" marT="3625" marB="0" anchor="ctr"/>
                </a:tc>
                <a:tc hMerge="1">
                  <a:txBody>
                    <a:bodyPr/>
                    <a:lstStyle/>
                    <a:p>
                      <a:endParaRPr lang="LID4096"/>
                    </a:p>
                  </a:txBody>
                  <a:tcPr/>
                </a:tc>
                <a:extLst>
                  <a:ext uri="{0D108BD9-81ED-4DB2-BD59-A6C34878D82A}">
                    <a16:rowId xmlns:a16="http://schemas.microsoft.com/office/drawing/2014/main" val="2238313366"/>
                  </a:ext>
                </a:extLst>
              </a:tr>
              <a:tr h="0">
                <a:tc>
                  <a:txBody>
                    <a:bodyPr/>
                    <a:lstStyle/>
                    <a:p>
                      <a:pPr algn="l" fontAlgn="b"/>
                      <a:endParaRPr lang="en-NL" sz="500" b="0" i="0" u="none" strike="noStrike">
                        <a:solidFill>
                          <a:srgbClr val="000000"/>
                        </a:solidFill>
                        <a:effectLst/>
                        <a:latin typeface="Calibri" panose="020F0502020204030204" pitchFamily="34" charset="0"/>
                      </a:endParaRPr>
                    </a:p>
                  </a:txBody>
                  <a:tcPr marL="3625" marR="3625" marT="3625" marB="0" anchor="b"/>
                </a:tc>
                <a:tc>
                  <a:txBody>
                    <a:bodyPr/>
                    <a:lstStyle/>
                    <a:p>
                      <a:pPr algn="l" fontAlgn="b"/>
                      <a:r>
                        <a:rPr lang="en-NL" sz="1050" u="none" strike="noStrike" dirty="0">
                          <a:effectLst/>
                        </a:rPr>
                        <a:t> </a:t>
                      </a:r>
                      <a:endParaRPr lang="en-NL" sz="1050" b="0" i="0" u="none" strike="noStrike" dirty="0">
                        <a:solidFill>
                          <a:srgbClr val="000000"/>
                        </a:solidFill>
                        <a:effectLst/>
                        <a:latin typeface="Arial" panose="020B0604020202020204" pitchFamily="34" charset="0"/>
                      </a:endParaRPr>
                    </a:p>
                  </a:txBody>
                  <a:tcPr marL="3625" marR="3625" marT="3625" marB="0" anchor="b"/>
                </a:tc>
                <a:tc>
                  <a:txBody>
                    <a:bodyPr/>
                    <a:lstStyle/>
                    <a:p>
                      <a:pPr algn="ctr" rtl="0" fontAlgn="b"/>
                      <a:r>
                        <a:rPr lang="nl-NL" sz="800" i="1" u="none" strike="noStrike" dirty="0">
                          <a:effectLst/>
                        </a:rPr>
                        <a:t>U</a:t>
                      </a:r>
                      <a:endParaRPr lang="nl-NL" sz="8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ctr" rtl="0" fontAlgn="b"/>
                      <a:r>
                        <a:rPr lang="nl-NL" sz="800" b="0" i="1" u="none" strike="noStrike" dirty="0">
                          <a:solidFill>
                            <a:srgbClr val="000000"/>
                          </a:solidFill>
                          <a:effectLst/>
                          <a:latin typeface="Calibri" panose="020F0502020204030204" pitchFamily="34" charset="0"/>
                        </a:rPr>
                        <a:t>N</a:t>
                      </a:r>
                    </a:p>
                  </a:txBody>
                  <a:tcPr marL="3625" marR="3625" marT="3625" marB="0" anchor="ctr"/>
                </a:tc>
                <a:tc>
                  <a:txBody>
                    <a:bodyPr/>
                    <a:lstStyle/>
                    <a:p>
                      <a:pPr algn="ctr" rtl="0" fontAlgn="b"/>
                      <a:r>
                        <a:rPr lang="nl-NL" sz="800" i="1" u="none" strike="noStrike" dirty="0">
                          <a:effectLst/>
                        </a:rPr>
                        <a:t>r</a:t>
                      </a:r>
                      <a:endParaRPr lang="nl-NL" sz="8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ctr" rtl="0" fontAlgn="b"/>
                      <a:r>
                        <a:rPr lang="nl-NL" sz="800" b="0" i="1" u="none" strike="noStrike" dirty="0">
                          <a:solidFill>
                            <a:srgbClr val="000000"/>
                          </a:solidFill>
                          <a:effectLst/>
                          <a:latin typeface="Calibri" panose="020F0502020204030204" pitchFamily="34" charset="0"/>
                        </a:rPr>
                        <a:t>N</a:t>
                      </a:r>
                    </a:p>
                  </a:txBody>
                  <a:tcPr marL="3625" marR="3625" marT="3625" marB="0" anchor="ctr"/>
                </a:tc>
                <a:tc>
                  <a:txBody>
                    <a:bodyPr/>
                    <a:lstStyle/>
                    <a:p>
                      <a:pPr algn="ctr" rtl="0" fontAlgn="b"/>
                      <a:r>
                        <a:rPr lang="nl-NL" sz="800" i="1" u="none" strike="noStrike" dirty="0">
                          <a:effectLst/>
                        </a:rPr>
                        <a:t>r</a:t>
                      </a:r>
                      <a:endParaRPr lang="nl-NL" sz="8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ctr" rtl="0" fontAlgn="b"/>
                      <a:r>
                        <a:rPr lang="nl-NL" sz="800" b="0" i="1" u="none" strike="noStrike" dirty="0">
                          <a:solidFill>
                            <a:srgbClr val="000000"/>
                          </a:solidFill>
                          <a:effectLst/>
                          <a:latin typeface="Calibri" panose="020F0502020204030204" pitchFamily="34" charset="0"/>
                        </a:rPr>
                        <a:t>N</a:t>
                      </a:r>
                    </a:p>
                  </a:txBody>
                  <a:tcPr marL="3625" marR="3625" marT="3625" marB="0" anchor="ctr"/>
                </a:tc>
                <a:tc>
                  <a:txBody>
                    <a:bodyPr/>
                    <a:lstStyle/>
                    <a:p>
                      <a:pPr algn="ctr" rtl="0" fontAlgn="b"/>
                      <a:r>
                        <a:rPr lang="nl-NL" sz="800" i="1" u="none" strike="noStrike" dirty="0">
                          <a:effectLst/>
                        </a:rPr>
                        <a:t>r</a:t>
                      </a:r>
                      <a:endParaRPr lang="nl-NL" sz="8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ctr" rtl="0" fontAlgn="b"/>
                      <a:r>
                        <a:rPr lang="nl-NL" sz="800" b="0" i="1" u="none" strike="noStrike" dirty="0">
                          <a:solidFill>
                            <a:srgbClr val="000000"/>
                          </a:solidFill>
                          <a:effectLst/>
                          <a:latin typeface="Calibri" panose="020F0502020204030204" pitchFamily="34" charset="0"/>
                        </a:rPr>
                        <a:t>N</a:t>
                      </a:r>
                    </a:p>
                  </a:txBody>
                  <a:tcPr marL="3625" marR="3625" marT="3625" marB="0" anchor="ctr"/>
                </a:tc>
                <a:tc>
                  <a:txBody>
                    <a:bodyPr/>
                    <a:lstStyle/>
                    <a:p>
                      <a:pPr algn="ctr" rtl="0" fontAlgn="b"/>
                      <a:r>
                        <a:rPr lang="nl-NL" sz="800" i="1" u="none" strike="noStrike" dirty="0">
                          <a:effectLst/>
                        </a:rPr>
                        <a:t>kw</a:t>
                      </a:r>
                      <a:endParaRPr lang="nl-NL" sz="8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ctr" rtl="0" fontAlgn="b"/>
                      <a:r>
                        <a:rPr lang="nl-NL" sz="800" b="0" i="1" u="none" strike="noStrike" dirty="0">
                          <a:solidFill>
                            <a:srgbClr val="000000"/>
                          </a:solidFill>
                          <a:effectLst/>
                          <a:latin typeface="Calibri" panose="020F0502020204030204" pitchFamily="34" charset="0"/>
                        </a:rPr>
                        <a:t>N</a:t>
                      </a:r>
                    </a:p>
                  </a:txBody>
                  <a:tcPr marL="3625" marR="3625" marT="3625" marB="0" anchor="ctr"/>
                </a:tc>
                <a:extLst>
                  <a:ext uri="{0D108BD9-81ED-4DB2-BD59-A6C34878D82A}">
                    <a16:rowId xmlns:a16="http://schemas.microsoft.com/office/drawing/2014/main" val="1863052439"/>
                  </a:ext>
                </a:extLst>
              </a:tr>
              <a:tr h="141593">
                <a:tc>
                  <a:txBody>
                    <a:bodyPr/>
                    <a:lstStyle/>
                    <a:p>
                      <a:pPr algn="l" fontAlgn="b"/>
                      <a:r>
                        <a:rPr lang="nl-NL" sz="900" i="1" u="none" strike="noStrike" dirty="0">
                          <a:effectLst/>
                        </a:rPr>
                        <a:t>qPCR</a:t>
                      </a:r>
                      <a:endParaRPr lang="nl-NL" sz="9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l" fontAlgn="b"/>
                      <a:r>
                        <a:rPr lang="nl-NL" sz="900" b="1" u="none" strike="noStrike" dirty="0">
                          <a:effectLst/>
                        </a:rPr>
                        <a:t>KLF9</a:t>
                      </a:r>
                      <a:endParaRPr lang="nl-NL" sz="900" b="1"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343</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a:effectLst/>
                        </a:rPr>
                        <a:t>57</a:t>
                      </a:r>
                      <a:endParaRPr lang="en-NL" sz="900" b="0" i="0" u="none" strike="noStrike">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0.1163</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-0.04085</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-0.1572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42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3.702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50</a:t>
                      </a:r>
                      <a:endParaRPr lang="en-NL" sz="900" b="0" i="0" u="none" strike="noStrike" dirty="0">
                        <a:solidFill>
                          <a:srgbClr val="000000"/>
                        </a:solidFill>
                        <a:effectLst/>
                        <a:latin typeface="Calibri" panose="020F0502020204030204" pitchFamily="34" charset="0"/>
                      </a:endParaRPr>
                    </a:p>
                  </a:txBody>
                  <a:tcPr marL="3625" marR="3625" marT="3625" marB="0" anchor="ctr"/>
                </a:tc>
                <a:extLst>
                  <a:ext uri="{0D108BD9-81ED-4DB2-BD59-A6C34878D82A}">
                    <a16:rowId xmlns:a16="http://schemas.microsoft.com/office/drawing/2014/main" val="823949291"/>
                  </a:ext>
                </a:extLst>
              </a:tr>
              <a:tr h="137727">
                <a:tc>
                  <a:txBody>
                    <a:bodyPr/>
                    <a:lstStyle/>
                    <a:p>
                      <a:pPr algn="l" fontAlgn="b"/>
                      <a:r>
                        <a:rPr lang="nl-NL" sz="900" i="1" u="none" strike="noStrike" dirty="0">
                          <a:effectLst/>
                        </a:rPr>
                        <a:t>qPCR</a:t>
                      </a:r>
                      <a:endParaRPr lang="nl-NL" sz="9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l" fontAlgn="b"/>
                      <a:r>
                        <a:rPr lang="nl-NL" sz="900" b="1" u="none" strike="noStrike" dirty="0">
                          <a:effectLst/>
                        </a:rPr>
                        <a:t>SFXN1</a:t>
                      </a:r>
                      <a:endParaRPr lang="nl-NL" sz="900" b="1"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308</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a:effectLst/>
                        </a:rPr>
                        <a:t>57</a:t>
                      </a:r>
                      <a:endParaRPr lang="en-NL" sz="900" b="0" i="0" u="none" strike="noStrike">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0.04717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a:effectLst/>
                        </a:rPr>
                        <a:t>57</a:t>
                      </a:r>
                      <a:endParaRPr lang="en-NL" sz="900" b="0" i="0" u="none" strike="noStrike">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-0.05572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-0.07042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a:effectLst/>
                        </a:rPr>
                        <a:t>42</a:t>
                      </a:r>
                      <a:endParaRPr lang="en-NL" sz="900" b="0" i="0" u="none" strike="noStrike">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4.43</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50</a:t>
                      </a:r>
                      <a:endParaRPr lang="en-NL" sz="900" b="0" i="0" u="none" strike="noStrike" dirty="0">
                        <a:solidFill>
                          <a:srgbClr val="000000"/>
                        </a:solidFill>
                        <a:effectLst/>
                        <a:latin typeface="Calibri" panose="020F0502020204030204" pitchFamily="34" charset="0"/>
                      </a:endParaRPr>
                    </a:p>
                  </a:txBody>
                  <a:tcPr marL="3625" marR="3625" marT="3625" marB="0" anchor="ctr"/>
                </a:tc>
                <a:extLst>
                  <a:ext uri="{0D108BD9-81ED-4DB2-BD59-A6C34878D82A}">
                    <a16:rowId xmlns:a16="http://schemas.microsoft.com/office/drawing/2014/main" val="1174938452"/>
                  </a:ext>
                </a:extLst>
              </a:tr>
              <a:tr h="137727">
                <a:tc>
                  <a:txBody>
                    <a:bodyPr/>
                    <a:lstStyle/>
                    <a:p>
                      <a:pPr algn="l" fontAlgn="b"/>
                      <a:r>
                        <a:rPr lang="nl-NL" sz="900" i="1" u="none" strike="noStrike" dirty="0">
                          <a:effectLst/>
                        </a:rPr>
                        <a:t>qPCR</a:t>
                      </a:r>
                      <a:endParaRPr lang="nl-NL" sz="900" b="0" i="1" u="none" strike="noStrike" dirty="0">
                        <a:solidFill>
                          <a:srgbClr val="000000"/>
                        </a:solidFill>
                        <a:effectLst/>
                        <a:latin typeface="Calibri" panose="020F0502020204030204" pitchFamily="34" charset="0"/>
                      </a:endParaRPr>
                    </a:p>
                  </a:txBody>
                  <a:tcPr marL="3625" marR="3625" marT="3625" marB="0" anchor="ctr"/>
                </a:tc>
                <a:tc>
                  <a:txBody>
                    <a:bodyPr/>
                    <a:lstStyle/>
                    <a:p>
                      <a:pPr algn="l" fontAlgn="b"/>
                      <a:r>
                        <a:rPr lang="nl-NL" sz="900" b="1" u="none" strike="noStrike" dirty="0">
                          <a:effectLst/>
                        </a:rPr>
                        <a:t>SPRED2</a:t>
                      </a:r>
                      <a:endParaRPr lang="nl-NL" sz="900" b="1"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265.5</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-0.02193</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0.06606</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57</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-0.1502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42</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2.961</a:t>
                      </a:r>
                      <a:endParaRPr lang="en-NL" sz="900" b="0" i="0" u="none" strike="noStrike" dirty="0">
                        <a:solidFill>
                          <a:srgbClr val="000000"/>
                        </a:solidFill>
                        <a:effectLst/>
                        <a:latin typeface="Calibri" panose="020F0502020204030204" pitchFamily="34" charset="0"/>
                      </a:endParaRPr>
                    </a:p>
                  </a:txBody>
                  <a:tcPr marL="3625" marR="3625" marT="3625" marB="0" anchor="ctr"/>
                </a:tc>
                <a:tc>
                  <a:txBody>
                    <a:bodyPr/>
                    <a:lstStyle/>
                    <a:p>
                      <a:pPr algn="ctr" fontAlgn="b"/>
                      <a:r>
                        <a:rPr lang="en-NL" sz="900" u="none" strike="noStrike" dirty="0">
                          <a:effectLst/>
                        </a:rPr>
                        <a:t>50</a:t>
                      </a:r>
                      <a:endParaRPr lang="en-NL" sz="900" b="0" i="0" u="none" strike="noStrike" dirty="0">
                        <a:solidFill>
                          <a:srgbClr val="000000"/>
                        </a:solidFill>
                        <a:effectLst/>
                        <a:latin typeface="Calibri" panose="020F0502020204030204" pitchFamily="34" charset="0"/>
                      </a:endParaRPr>
                    </a:p>
                  </a:txBody>
                  <a:tcPr marL="3625" marR="3625" marT="3625" marB="0" anchor="ctr"/>
                </a:tc>
                <a:extLst>
                  <a:ext uri="{0D108BD9-81ED-4DB2-BD59-A6C34878D82A}">
                    <a16:rowId xmlns:a16="http://schemas.microsoft.com/office/drawing/2014/main" val="2916371205"/>
                  </a:ext>
                </a:extLst>
              </a:tr>
            </a:tbl>
          </a:graphicData>
        </a:graphic>
      </p:graphicFrame>
      <p:sp>
        <p:nvSpPr>
          <p:cNvPr id="8" name="TextBox 7">
            <a:extLst>
              <a:ext uri="{FF2B5EF4-FFF2-40B4-BE49-F238E27FC236}">
                <a16:creationId xmlns:a16="http://schemas.microsoft.com/office/drawing/2014/main" id="{E2D61DC2-E171-4AF7-B8C5-5197610C3CEF}"/>
              </a:ext>
            </a:extLst>
          </p:cNvPr>
          <p:cNvSpPr txBox="1"/>
          <p:nvPr/>
        </p:nvSpPr>
        <p:spPr>
          <a:xfrm>
            <a:off x="374246" y="1789426"/>
            <a:ext cx="6012268" cy="1222642"/>
          </a:xfrm>
          <a:prstGeom prst="rect">
            <a:avLst/>
          </a:prstGeom>
          <a:noFill/>
        </p:spPr>
        <p:txBody>
          <a:bodyPr wrap="square">
            <a:spAutoFit/>
          </a:bodyPr>
          <a:lstStyle/>
          <a:p>
            <a:pPr algn="just">
              <a:lnSpc>
                <a:spcPct val="150000"/>
              </a:lnSpc>
              <a:spcAft>
                <a:spcPts val="800"/>
              </a:spcAft>
            </a:pPr>
            <a:r>
              <a:rPr lang="en-GB" sz="1000" dirty="0">
                <a:effectLst/>
                <a:latin typeface="Calibri" panose="020F0502020204030204" pitchFamily="34" charset="0"/>
                <a:ea typeface="Calibri" panose="020F0502020204030204" pitchFamily="34" charset="0"/>
                <a:cs typeface="Calibri" panose="020F0502020204030204" pitchFamily="34" charset="0"/>
              </a:rPr>
              <a:t>Supplementary table 4: </a:t>
            </a:r>
            <a:r>
              <a:rPr lang="en-GB" sz="1000" b="1" dirty="0">
                <a:effectLst/>
                <a:latin typeface="Calibri" panose="020F0502020204030204" pitchFamily="34" charset="0"/>
                <a:ea typeface="Calibri" panose="020F0502020204030204" pitchFamily="34" charset="0"/>
                <a:cs typeface="Calibri" panose="020F0502020204030204" pitchFamily="34" charset="0"/>
              </a:rPr>
              <a:t>Associations between potential confounding variables sex, age, PMD, pH, </a:t>
            </a:r>
            <a:r>
              <a:rPr lang="en-GB" sz="1000" b="1" dirty="0" err="1">
                <a:effectLst/>
                <a:latin typeface="Calibri" panose="020F0502020204030204" pitchFamily="34" charset="0"/>
                <a:ea typeface="Calibri" panose="020F0502020204030204" pitchFamily="34" charset="0"/>
                <a:cs typeface="Calibri" panose="020F0502020204030204" pitchFamily="34" charset="0"/>
              </a:rPr>
              <a:t>Braak</a:t>
            </a:r>
            <a:r>
              <a:rPr lang="en-GB" sz="1000" b="1" dirty="0">
                <a:effectLst/>
                <a:latin typeface="Calibri" panose="020F0502020204030204" pitchFamily="34" charset="0"/>
                <a:ea typeface="Calibri" panose="020F0502020204030204" pitchFamily="34" charset="0"/>
                <a:cs typeface="Calibri" panose="020F0502020204030204" pitchFamily="34" charset="0"/>
              </a:rPr>
              <a:t>-score for gene-expression data.</a:t>
            </a:r>
            <a:r>
              <a:rPr lang="en-GB" sz="1000" dirty="0">
                <a:effectLst/>
                <a:latin typeface="Calibri" panose="020F0502020204030204" pitchFamily="34" charset="0"/>
                <a:ea typeface="Calibri" panose="020F0502020204030204" pitchFamily="34" charset="0"/>
                <a:cs typeface="Calibri" panose="020F0502020204030204" pitchFamily="34" charset="0"/>
              </a:rPr>
              <a:t> The number of </a:t>
            </a:r>
            <a:r>
              <a:rPr lang="en-GB" sz="1000" dirty="0">
                <a:latin typeface="Calibri" panose="020F0502020204030204" pitchFamily="34" charset="0"/>
                <a:ea typeface="Calibri" panose="020F0502020204030204" pitchFamily="34" charset="0"/>
                <a:cs typeface="Calibri" panose="020F0502020204030204" pitchFamily="34" charset="0"/>
              </a:rPr>
              <a:t>samples</a:t>
            </a:r>
            <a:r>
              <a:rPr lang="en-GB" sz="1000" dirty="0">
                <a:effectLst/>
                <a:latin typeface="Calibri" panose="020F0502020204030204" pitchFamily="34" charset="0"/>
                <a:ea typeface="Calibri" panose="020F0502020204030204" pitchFamily="34" charset="0"/>
                <a:cs typeface="Calibri" panose="020F0502020204030204" pitchFamily="34" charset="0"/>
              </a:rPr>
              <a:t> included (N), Spearman rho correlation (r) or Kruskal Wallis test statistic (kw) for the potential confounding variables (sex, age, post-mortem delay (PMD), pH, </a:t>
            </a:r>
            <a:r>
              <a:rPr lang="en-GB" sz="1000" dirty="0" err="1">
                <a:effectLst/>
                <a:latin typeface="Calibri" panose="020F0502020204030204" pitchFamily="34" charset="0"/>
                <a:ea typeface="Calibri" panose="020F0502020204030204" pitchFamily="34" charset="0"/>
                <a:cs typeface="Calibri" panose="020F0502020204030204" pitchFamily="34" charset="0"/>
              </a:rPr>
              <a:t>Braak</a:t>
            </a:r>
            <a:r>
              <a:rPr lang="en-GB" sz="1000" dirty="0">
                <a:effectLst/>
                <a:latin typeface="Calibri" panose="020F0502020204030204" pitchFamily="34" charset="0"/>
                <a:ea typeface="Calibri" panose="020F0502020204030204" pitchFamily="34" charset="0"/>
                <a:cs typeface="Calibri" panose="020F0502020204030204" pitchFamily="34" charset="0"/>
              </a:rPr>
              <a:t>-score) </a:t>
            </a:r>
            <a:r>
              <a:rPr lang="en-GB" sz="1000" dirty="0">
                <a:latin typeface="Calibri" panose="020F0502020204030204" pitchFamily="34" charset="0"/>
                <a:ea typeface="Calibri" panose="020F0502020204030204" pitchFamily="34" charset="0"/>
                <a:cs typeface="Calibri" panose="020F0502020204030204" pitchFamily="34" charset="0"/>
              </a:rPr>
              <a:t>and</a:t>
            </a:r>
            <a:r>
              <a:rPr lang="en-GB" sz="1000" dirty="0">
                <a:effectLst/>
                <a:latin typeface="Calibri" panose="020F0502020204030204" pitchFamily="34" charset="0"/>
                <a:ea typeface="Calibri" panose="020F0502020204030204" pitchFamily="34" charset="0"/>
                <a:cs typeface="Calibri" panose="020F0502020204030204" pitchFamily="34" charset="0"/>
              </a:rPr>
              <a:t> each outcome gene. </a:t>
            </a:r>
            <a:r>
              <a:rPr lang="en-GB" sz="1000" dirty="0">
                <a:latin typeface="Calibri" panose="020F0502020204030204" pitchFamily="34" charset="0"/>
                <a:ea typeface="Calibri" panose="020F0502020204030204" pitchFamily="34" charset="0"/>
                <a:cs typeface="Calibri" panose="020F0502020204030204" pitchFamily="34" charset="0"/>
              </a:rPr>
              <a:t>There were n</a:t>
            </a:r>
            <a:r>
              <a:rPr lang="en-GB" sz="1000" dirty="0">
                <a:effectLst/>
                <a:latin typeface="Calibri" panose="020F0502020204030204" pitchFamily="34" charset="0"/>
                <a:ea typeface="Calibri" panose="020F0502020204030204" pitchFamily="34" charset="0"/>
                <a:cs typeface="Calibri" panose="020F0502020204030204" pitchFamily="34" charset="0"/>
              </a:rPr>
              <a:t>o significant effects after Bonferroni correction for multiple testing (p &lt; 0.05</a:t>
            </a:r>
            <a:r>
              <a:rPr lang="en-GB" sz="1000" dirty="0">
                <a:latin typeface="Calibri" panose="020F0502020204030204" pitchFamily="34" charset="0"/>
                <a:ea typeface="Calibri" panose="020F0502020204030204" pitchFamily="34" charset="0"/>
                <a:cs typeface="Calibri" panose="020F0502020204030204" pitchFamily="34"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06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Bild 1" descr="Macintosh HD:Users:ninanotman:Desktop:UUtrecht:N&amp;C Master:Major Research Project :Quality Control _ Lotte :QQPlots:model1_intsczgw_all_sva_3PCs_qqplot.jpeg.pdf">
            <a:extLst>
              <a:ext uri="{FF2B5EF4-FFF2-40B4-BE49-F238E27FC236}">
                <a16:creationId xmlns:a16="http://schemas.microsoft.com/office/drawing/2014/main" id="{7EEC366C-9456-439A-A6C3-CD988A7BB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940" t="28783" r="19893" b="28242"/>
          <a:stretch>
            <a:fillRect/>
          </a:stretch>
        </p:blipFill>
        <p:spPr bwMode="auto">
          <a:xfrm>
            <a:off x="606066" y="614687"/>
            <a:ext cx="3086100" cy="2976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463673D-5A8F-486F-9050-959EA0FD952D}"/>
              </a:ext>
            </a:extLst>
          </p:cNvPr>
          <p:cNvSpPr>
            <a:spLocks noChangeArrowheads="1"/>
          </p:cNvSpPr>
          <p:nvPr/>
        </p:nvSpPr>
        <p:spPr bwMode="auto">
          <a:xfrm>
            <a:off x="732278" y="4518902"/>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3" name="TextBox 2">
            <a:extLst>
              <a:ext uri="{FF2B5EF4-FFF2-40B4-BE49-F238E27FC236}">
                <a16:creationId xmlns:a16="http://schemas.microsoft.com/office/drawing/2014/main" id="{EB7EC23D-2C8C-43FF-86F2-DEDA1715AAB1}"/>
              </a:ext>
            </a:extLst>
          </p:cNvPr>
          <p:cNvSpPr txBox="1"/>
          <p:nvPr/>
        </p:nvSpPr>
        <p:spPr>
          <a:xfrm>
            <a:off x="686032" y="3427640"/>
            <a:ext cx="6012268" cy="299313"/>
          </a:xfrm>
          <a:prstGeom prst="rect">
            <a:avLst/>
          </a:prstGeom>
          <a:noFill/>
        </p:spPr>
        <p:txBody>
          <a:bodyPr wrap="square">
            <a:spAutoFit/>
          </a:bodyPr>
          <a:lstStyle/>
          <a:p>
            <a:pPr algn="just">
              <a:lnSpc>
                <a:spcPct val="150000"/>
              </a:lnSpc>
              <a:spcAft>
                <a:spcPts val="800"/>
              </a:spcAft>
            </a:pPr>
            <a:r>
              <a:rPr lang="en-GB" sz="1000" dirty="0">
                <a:effectLst/>
                <a:latin typeface="Calibri" panose="020F0502020204030204" pitchFamily="34" charset="0"/>
                <a:ea typeface="Calibri" panose="020F0502020204030204" pitchFamily="34" charset="0"/>
                <a:cs typeface="Calibri" panose="020F0502020204030204" pitchFamily="34" charset="0"/>
              </a:rPr>
              <a:t>Supplementary </a:t>
            </a:r>
            <a:r>
              <a:rPr lang="en-GB" sz="1000" dirty="0">
                <a:latin typeface="Calibri" panose="020F0502020204030204" pitchFamily="34" charset="0"/>
                <a:ea typeface="Calibri" panose="020F0502020204030204" pitchFamily="34" charset="0"/>
                <a:cs typeface="Calibri" panose="020F0502020204030204" pitchFamily="34" charset="0"/>
              </a:rPr>
              <a:t>figure 1</a:t>
            </a:r>
            <a:r>
              <a:rPr lang="en-GB" sz="1000" dirty="0">
                <a:effectLst/>
                <a:latin typeface="Calibri" panose="020F0502020204030204" pitchFamily="34" charset="0"/>
                <a:ea typeface="Calibri" panose="020F0502020204030204" pitchFamily="34" charset="0"/>
                <a:cs typeface="Calibri" panose="020F0502020204030204" pitchFamily="34" charset="0"/>
              </a:rPr>
              <a:t>: </a:t>
            </a:r>
            <a:r>
              <a:rPr lang="en-GB" sz="1000" b="1" dirty="0">
                <a:effectLst/>
                <a:latin typeface="Calibri" panose="020F0502020204030204" pitchFamily="34" charset="0"/>
                <a:ea typeface="Calibri" panose="020F0502020204030204" pitchFamily="34" charset="0"/>
                <a:cs typeface="Calibri" panose="020F0502020204030204" pitchFamily="34" charset="0"/>
              </a:rPr>
              <a:t>QQ plot of the p-values from discovery EWAS.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946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FC4F733-D74F-4474-BB8A-78D87B7F4820}"/>
              </a:ext>
            </a:extLst>
          </p:cNvPr>
          <p:cNvGraphicFramePr>
            <a:graphicFrameLocks noGrp="1"/>
          </p:cNvGraphicFramePr>
          <p:nvPr>
            <p:extLst>
              <p:ext uri="{D42A27DB-BD31-4B8C-83A1-F6EECF244321}">
                <p14:modId xmlns:p14="http://schemas.microsoft.com/office/powerpoint/2010/main" val="2370816131"/>
              </p:ext>
            </p:extLst>
          </p:nvPr>
        </p:nvGraphicFramePr>
        <p:xfrm>
          <a:off x="635681" y="938737"/>
          <a:ext cx="5586636" cy="6308187"/>
        </p:xfrm>
        <a:graphic>
          <a:graphicData uri="http://schemas.openxmlformats.org/drawingml/2006/table">
            <a:tbl>
              <a:tblPr firstRow="1" firstCol="1" lastRow="1" lastCol="1" bandRow="1" bandCol="1"/>
              <a:tblGrid>
                <a:gridCol w="1326055">
                  <a:extLst>
                    <a:ext uri="{9D8B030D-6E8A-4147-A177-3AD203B41FA5}">
                      <a16:colId xmlns:a16="http://schemas.microsoft.com/office/drawing/2014/main" val="575807703"/>
                    </a:ext>
                  </a:extLst>
                </a:gridCol>
                <a:gridCol w="1356743">
                  <a:extLst>
                    <a:ext uri="{9D8B030D-6E8A-4147-A177-3AD203B41FA5}">
                      <a16:colId xmlns:a16="http://schemas.microsoft.com/office/drawing/2014/main" val="3120719358"/>
                    </a:ext>
                  </a:extLst>
                </a:gridCol>
                <a:gridCol w="809201">
                  <a:extLst>
                    <a:ext uri="{9D8B030D-6E8A-4147-A177-3AD203B41FA5}">
                      <a16:colId xmlns:a16="http://schemas.microsoft.com/office/drawing/2014/main" val="1882184383"/>
                    </a:ext>
                  </a:extLst>
                </a:gridCol>
                <a:gridCol w="722581">
                  <a:extLst>
                    <a:ext uri="{9D8B030D-6E8A-4147-A177-3AD203B41FA5}">
                      <a16:colId xmlns:a16="http://schemas.microsoft.com/office/drawing/2014/main" val="3100468908"/>
                    </a:ext>
                  </a:extLst>
                </a:gridCol>
                <a:gridCol w="618750">
                  <a:extLst>
                    <a:ext uri="{9D8B030D-6E8A-4147-A177-3AD203B41FA5}">
                      <a16:colId xmlns:a16="http://schemas.microsoft.com/office/drawing/2014/main" val="2249636834"/>
                    </a:ext>
                  </a:extLst>
                </a:gridCol>
                <a:gridCol w="753306">
                  <a:extLst>
                    <a:ext uri="{9D8B030D-6E8A-4147-A177-3AD203B41FA5}">
                      <a16:colId xmlns:a16="http://schemas.microsoft.com/office/drawing/2014/main" val="1114764069"/>
                    </a:ext>
                  </a:extLst>
                </a:gridCol>
              </a:tblGrid>
              <a:tr h="254000">
                <a:tc>
                  <a:txBody>
                    <a:bodyPr/>
                    <a:lstStyle/>
                    <a:p>
                      <a:pPr marL="66675" algn="ctr">
                        <a:lnSpc>
                          <a:spcPts val="1010"/>
                        </a:lnSpc>
                      </a:pPr>
                      <a:r>
                        <a:rPr lang="en-GB" sz="900" b="1" dirty="0">
                          <a:effectLst/>
                          <a:latin typeface="Calibri" panose="020F0502020204030204" pitchFamily="34" charset="0"/>
                          <a:ea typeface="Times New Roman" panose="02020603050405020304" pitchFamily="18" charset="0"/>
                        </a:rPr>
                        <a:t>Genetic location DMR</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b="1">
                          <a:effectLst/>
                          <a:latin typeface="Calibri" panose="020F0502020204030204" pitchFamily="34" charset="0"/>
                          <a:ea typeface="Times New Roman" panose="02020603050405020304" pitchFamily="18" charset="0"/>
                        </a:rPr>
                        <a:t>Annotated Gene ID (hg37)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algn="ctr">
                        <a:lnSpc>
                          <a:spcPts val="800"/>
                        </a:lnSpc>
                      </a:pPr>
                      <a:r>
                        <a:rPr lang="en-GB" sz="900" b="1" dirty="0">
                          <a:effectLst/>
                          <a:latin typeface="Calibri" panose="020F0502020204030204" pitchFamily="34" charset="0"/>
                          <a:ea typeface="Times New Roman" panose="02020603050405020304" pitchFamily="18" charset="0"/>
                        </a:rPr>
                        <a:t>Gene</a:t>
                      </a:r>
                      <a:r>
                        <a:rPr lang="en-GB" sz="1000" b="0" dirty="0">
                          <a:effectLst/>
                          <a:latin typeface="Times New Roman" panose="02020603050405020304" pitchFamily="18" charset="0"/>
                          <a:ea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rPr>
                        <a:t>s</a:t>
                      </a:r>
                      <a:r>
                        <a:rPr lang="en-GB" sz="900" b="1" dirty="0">
                          <a:effectLst/>
                          <a:latin typeface="Calibri" panose="020F0502020204030204" pitchFamily="34" charset="0"/>
                          <a:ea typeface="Times New Roman" panose="02020603050405020304" pitchFamily="18" charset="0"/>
                        </a:rPr>
                        <a:t>ymbol</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b="1" i="1" dirty="0">
                          <a:effectLst/>
                          <a:latin typeface="Calibri" panose="020F0502020204030204" pitchFamily="34" charset="0"/>
                          <a:ea typeface="MS Mincho" panose="02020609040205080304" pitchFamily="49" charset="-128"/>
                          <a:cs typeface="Times New Roman" panose="02020603050405020304" pitchFamily="18" charset="0"/>
                        </a:rPr>
                        <a:t>ß </a:t>
                      </a:r>
                      <a:r>
                        <a:rPr lang="en-GB" sz="900" b="1" dirty="0">
                          <a:effectLst/>
                          <a:latin typeface="Calibri" panose="020F0502020204030204" pitchFamily="34" charset="0"/>
                          <a:ea typeface="Times New Roman" panose="02020603050405020304" pitchFamily="18" charset="0"/>
                        </a:rPr>
                        <a:t>(Beta)</a:t>
                      </a:r>
                      <a:endParaRPr lang="en-GB"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b="1" i="1" dirty="0">
                          <a:effectLst/>
                          <a:latin typeface="Calibri" panose="020F0502020204030204" pitchFamily="34" charset="0"/>
                          <a:ea typeface="Times New Roman" panose="02020603050405020304" pitchFamily="18" charset="0"/>
                        </a:rPr>
                        <a:t>t-</a:t>
                      </a:r>
                      <a:r>
                        <a:rPr lang="en-GB" sz="900" b="1" dirty="0">
                          <a:effectLst/>
                          <a:latin typeface="Calibri" panose="020F0502020204030204" pitchFamily="34" charset="0"/>
                          <a:ea typeface="Times New Roman" panose="02020603050405020304" pitchFamily="18" charset="0"/>
                        </a:rPr>
                        <a:t>value</a:t>
                      </a:r>
                      <a:endParaRPr lang="en-GB"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b="1" i="1" dirty="0">
                          <a:effectLst/>
                          <a:latin typeface="Calibri" panose="020F0502020204030204" pitchFamily="34" charset="0"/>
                          <a:ea typeface="Times New Roman" panose="02020603050405020304" pitchFamily="18" charset="0"/>
                        </a:rPr>
                        <a:t>p</a:t>
                      </a:r>
                      <a:r>
                        <a:rPr lang="en-GB" sz="900" b="1" dirty="0">
                          <a:effectLst/>
                          <a:latin typeface="Calibri" panose="020F0502020204030204" pitchFamily="34" charset="0"/>
                          <a:ea typeface="Times New Roman" panose="02020603050405020304" pitchFamily="18" charset="0"/>
                        </a:rPr>
                        <a:t>-value</a:t>
                      </a:r>
                      <a:endParaRPr lang="en-GB"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870035"/>
                  </a:ext>
                </a:extLst>
              </a:tr>
              <a:tr h="251672">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22:46330705-46330821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ENSG00000188064.9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WNT7B</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-0.032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-4.19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6.629622e-06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823076"/>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17:47651453-47651470</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solidFill>
                            <a:srgbClr val="000000"/>
                          </a:solidFill>
                          <a:effectLst/>
                          <a:latin typeface="Calibri" panose="020F0502020204030204" pitchFamily="34" charset="0"/>
                          <a:ea typeface="Times New Roman" panose="02020603050405020304" pitchFamily="18" charset="0"/>
                        </a:rPr>
                        <a:t>ENSG00000250310.1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RP5-1029K10.4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-0.046</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-4.38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2.847938e-05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706757"/>
                  </a:ext>
                </a:extLst>
              </a:tr>
              <a:tr h="252247">
                <a:tc>
                  <a:txBody>
                    <a:bodyPr/>
                    <a:lstStyle/>
                    <a:p>
                      <a:pPr marL="68580" algn="ctr">
                        <a:lnSpc>
                          <a:spcPts val="790"/>
                        </a:lnSpc>
                      </a:pPr>
                      <a:r>
                        <a:rPr lang="en-GB" sz="900">
                          <a:effectLst/>
                          <a:latin typeface="Calibri" panose="020F0502020204030204" pitchFamily="34" charset="0"/>
                          <a:ea typeface="Times New Roman" panose="02020603050405020304" pitchFamily="18" charset="0"/>
                        </a:rPr>
                        <a:t>16:29832601-29832769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ENSG00000013364.18</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MVP</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0.033</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20"/>
                        </a:lnSpc>
                      </a:pPr>
                      <a:r>
                        <a:rPr lang="en-GB" sz="900">
                          <a:effectLst/>
                          <a:latin typeface="Calibri" panose="020F0502020204030204" pitchFamily="34" charset="0"/>
                          <a:ea typeface="Times New Roman" panose="02020603050405020304" pitchFamily="18" charset="0"/>
                        </a:rPr>
                        <a:t>3.29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1.966789e-06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684288"/>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15:101401957-101402037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ENSG00000272808</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RP11-66B24.7</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-0.030</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-3.29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7.461466e-06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195704"/>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12:99548301-99548550</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ENSG00000185046.18</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ANKS1B</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-0.044</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-4.04</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5.747834e-09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445921"/>
                  </a:ext>
                </a:extLst>
              </a:tr>
              <a:tr h="251672">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11:10674645-10674966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ENSG00000072952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MRVI1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-2.73e-02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20"/>
                        </a:lnSpc>
                      </a:pPr>
                      <a:r>
                        <a:rPr lang="en-GB" sz="900">
                          <a:effectLst/>
                          <a:latin typeface="Calibri" panose="020F0502020204030204" pitchFamily="34" charset="0"/>
                          <a:ea typeface="Times New Roman" panose="02020603050405020304" pitchFamily="18" charset="0"/>
                        </a:rPr>
                        <a:t>-2.67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2.835480e-03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01095"/>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11:110001379-110001680</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ENSG00000149289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ZC3H12C</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-0.038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-3.41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7.274794e-06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593123"/>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10:23540118-23540223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solidFill>
                            <a:srgbClr val="000000"/>
                          </a:solidFill>
                          <a:effectLst/>
                          <a:latin typeface="Calibri" panose="020F0502020204030204" pitchFamily="34" charset="0"/>
                          <a:ea typeface="Times New Roman" panose="02020603050405020304" pitchFamily="18" charset="0"/>
                        </a:rPr>
                        <a:t>ENSG00000179133.12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C10orf67</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-0.050</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-4.33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7.967646e-05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887710"/>
                  </a:ext>
                </a:extLst>
              </a:tr>
              <a:tr h="251672">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9:73034238-73034460</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ENSG00000119138.4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KLF9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-0.014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20"/>
                        </a:lnSpc>
                      </a:pPr>
                      <a:r>
                        <a:rPr lang="en-GB" sz="900">
                          <a:effectLst/>
                          <a:latin typeface="Calibri" panose="020F0502020204030204" pitchFamily="34" charset="0"/>
                          <a:ea typeface="Times New Roman" panose="02020603050405020304" pitchFamily="18" charset="0"/>
                        </a:rPr>
                        <a:t>-4.76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2.418027e-06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638018"/>
                  </a:ext>
                </a:extLst>
              </a:tr>
              <a:tr h="252247">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6:22147182-22147502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ENSG00000260455.1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CASC15</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-0.022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-3.37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2.585906e-05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360051"/>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6:33290601-33290648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ENSG00000204209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DAXX</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-0.011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dirty="0">
                          <a:effectLst/>
                          <a:latin typeface="Calibri" panose="020F0502020204030204" pitchFamily="34" charset="0"/>
                          <a:ea typeface="Times New Roman" panose="02020603050405020304" pitchFamily="18" charset="0"/>
                        </a:rPr>
                        <a:t>-2.55</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3.628941e-05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0735"/>
                  </a:ext>
                </a:extLst>
              </a:tr>
              <a:tr h="254000">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6:151670624-151670725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solidFill>
                            <a:srgbClr val="000000"/>
                          </a:solidFill>
                          <a:effectLst/>
                          <a:latin typeface="Calibri" panose="020F0502020204030204" pitchFamily="34" charset="0"/>
                          <a:ea typeface="Times New Roman" panose="02020603050405020304" pitchFamily="18" charset="0"/>
                        </a:rPr>
                        <a:t>ENSG00000131016.16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AKAP12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5.15e-02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20"/>
                        </a:lnSpc>
                      </a:pPr>
                      <a:r>
                        <a:rPr lang="en-GB" sz="900" dirty="0">
                          <a:effectLst/>
                          <a:latin typeface="Calibri" panose="020F0502020204030204" pitchFamily="34" charset="0"/>
                          <a:ea typeface="Times New Roman" panose="02020603050405020304" pitchFamily="18" charset="0"/>
                        </a:rPr>
                        <a:t>4.21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8.959884e-06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614709"/>
                  </a:ext>
                </a:extLst>
              </a:tr>
              <a:tr h="251672">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5:14957124-14957231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solidFill>
                            <a:srgbClr val="000000"/>
                          </a:solidFill>
                          <a:effectLst/>
                          <a:latin typeface="Calibri" panose="020F0502020204030204" pitchFamily="34" charset="0"/>
                          <a:ea typeface="Times New Roman" panose="02020603050405020304" pitchFamily="18" charset="0"/>
                        </a:rPr>
                        <a:t>ENSG00000250247.1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SEPHS2P1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-4.87e-02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-4.19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1.603855e-05</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83683"/>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5:92909429-92909434</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solidFill>
                            <a:srgbClr val="000000"/>
                          </a:solidFill>
                          <a:effectLst/>
                          <a:latin typeface="Calibri" panose="020F0502020204030204" pitchFamily="34" charset="0"/>
                          <a:ea typeface="Times New Roman" panose="02020603050405020304" pitchFamily="18" charset="0"/>
                        </a:rPr>
                        <a:t>ENSG00000237187.8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NR2F1-AS1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0.032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3.38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3.142746e-05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139677"/>
                  </a:ext>
                </a:extLst>
              </a:tr>
              <a:tr h="254000">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5:148799955-148800342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ENSG00000249669.9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MIR143HG</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dirty="0">
                          <a:effectLst/>
                          <a:latin typeface="Calibri" panose="020F0502020204030204" pitchFamily="34" charset="0"/>
                          <a:ea typeface="Times New Roman" panose="02020603050405020304" pitchFamily="18" charset="0"/>
                        </a:rPr>
                        <a:t>4.31e-02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20"/>
                        </a:lnSpc>
                      </a:pPr>
                      <a:r>
                        <a:rPr lang="en-GB" sz="900">
                          <a:effectLst/>
                          <a:latin typeface="Calibri" panose="020F0502020204030204" pitchFamily="34" charset="0"/>
                          <a:ea typeface="Times New Roman" panose="02020603050405020304" pitchFamily="18" charset="0"/>
                        </a:rPr>
                        <a:t>4.38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20"/>
                        </a:lnSpc>
                      </a:pPr>
                      <a:r>
                        <a:rPr lang="en-GB" sz="900">
                          <a:effectLst/>
                          <a:latin typeface="Calibri" panose="020F0502020204030204" pitchFamily="34" charset="0"/>
                          <a:ea typeface="Times New Roman" panose="02020603050405020304" pitchFamily="18" charset="0"/>
                        </a:rPr>
                        <a:t>4.839460e-07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802357"/>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5:170042332-170042392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ENSG00000182132.13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KCNIP1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-0.025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-3.83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4.991935e-06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38008"/>
                  </a:ext>
                </a:extLst>
              </a:tr>
              <a:tr h="254000">
                <a:tc>
                  <a:txBody>
                    <a:bodyPr/>
                    <a:lstStyle/>
                    <a:p>
                      <a:pPr marL="66675" algn="ctr">
                        <a:lnSpc>
                          <a:spcPts val="1015"/>
                        </a:lnSpc>
                      </a:pPr>
                      <a:r>
                        <a:rPr lang="en-GB" sz="900" dirty="0">
                          <a:effectLst/>
                          <a:latin typeface="Calibri" panose="020F0502020204030204" pitchFamily="34" charset="0"/>
                          <a:ea typeface="Times New Roman" panose="02020603050405020304" pitchFamily="18" charset="0"/>
                        </a:rPr>
                        <a:t>5:174944792-174944864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5"/>
                        </a:lnSpc>
                      </a:pPr>
                      <a:r>
                        <a:rPr lang="en-GB" sz="900">
                          <a:effectLst/>
                          <a:latin typeface="Calibri" panose="020F0502020204030204" pitchFamily="34" charset="0"/>
                          <a:ea typeface="Times New Roman" panose="02020603050405020304" pitchFamily="18" charset="0"/>
                        </a:rPr>
                        <a:t>ENSG00000164466.12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5"/>
                        </a:lnSpc>
                      </a:pPr>
                      <a:r>
                        <a:rPr lang="en-GB" sz="900" dirty="0">
                          <a:effectLst/>
                          <a:latin typeface="Calibri" panose="020F0502020204030204" pitchFamily="34" charset="0"/>
                          <a:ea typeface="Times New Roman" panose="02020603050405020304" pitchFamily="18" charset="0"/>
                        </a:rPr>
                        <a:t>SFXN1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5"/>
                        </a:lnSpc>
                      </a:pPr>
                      <a:r>
                        <a:rPr lang="en-GB" sz="900">
                          <a:effectLst/>
                          <a:latin typeface="Calibri" panose="020F0502020204030204" pitchFamily="34" charset="0"/>
                          <a:ea typeface="Times New Roman" panose="02020603050405020304" pitchFamily="18" charset="0"/>
                        </a:rPr>
                        <a:t>-3.11e-02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5"/>
                        </a:lnSpc>
                      </a:pPr>
                      <a:r>
                        <a:rPr lang="en-GB" sz="900" dirty="0">
                          <a:effectLst/>
                          <a:latin typeface="Calibri" panose="020F0502020204030204" pitchFamily="34" charset="0"/>
                          <a:ea typeface="Times New Roman" panose="02020603050405020304" pitchFamily="18" charset="0"/>
                        </a:rPr>
                        <a:t>-4.24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5"/>
                        </a:lnSpc>
                      </a:pPr>
                      <a:r>
                        <a:rPr lang="en-GB" sz="900">
                          <a:effectLst/>
                          <a:latin typeface="Calibri" panose="020F0502020204030204" pitchFamily="34" charset="0"/>
                          <a:ea typeface="Times New Roman" panose="02020603050405020304" pitchFamily="18" charset="0"/>
                        </a:rPr>
                        <a:t>2.930616e-05</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336748"/>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3:8811728-8811758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ENSG00000182533.6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OXTR</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-0.019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-1.63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3.008513e-02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170099"/>
                  </a:ext>
                </a:extLst>
              </a:tr>
              <a:tr h="251672">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3:46734995-46735009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ENSG00000178038.16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ALS2CL</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4.12e-02</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dirty="0">
                          <a:effectLst/>
                          <a:latin typeface="Calibri" panose="020F0502020204030204" pitchFamily="34" charset="0"/>
                          <a:ea typeface="Times New Roman" panose="02020603050405020304" pitchFamily="18" charset="0"/>
                        </a:rPr>
                        <a:t>3.51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3.506822e-06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786326"/>
                  </a:ext>
                </a:extLst>
              </a:tr>
              <a:tr h="251672">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2:65540924-65541060</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solidFill>
                            <a:srgbClr val="000000"/>
                          </a:solidFill>
                          <a:effectLst/>
                          <a:latin typeface="Calibri" panose="020F0502020204030204" pitchFamily="34" charset="0"/>
                          <a:ea typeface="Times New Roman" panose="02020603050405020304" pitchFamily="18" charset="0"/>
                        </a:rPr>
                        <a:t>ENSG00000198369.9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SPRED2</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-0.019</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-3.76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2.399794e-04</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281689"/>
                  </a:ext>
                </a:extLst>
              </a:tr>
              <a:tr h="250523">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2:74775957-74776131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ENSG00000115325.13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DOK1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0.016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dirty="0">
                          <a:effectLst/>
                          <a:latin typeface="Calibri" panose="020F0502020204030204" pitchFamily="34" charset="0"/>
                          <a:ea typeface="Times New Roman" panose="02020603050405020304" pitchFamily="18" charset="0"/>
                        </a:rPr>
                        <a:t>3.61</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8.896379e-07</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30175"/>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2:197953651-197953693</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ENSG00000065413.18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ANKRD44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-0.038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dirty="0">
                          <a:effectLst/>
                          <a:latin typeface="Calibri" panose="020F0502020204030204" pitchFamily="34" charset="0"/>
                          <a:ea typeface="Times New Roman" panose="02020603050405020304" pitchFamily="18" charset="0"/>
                        </a:rPr>
                        <a:t>-2.87</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2.040158e-04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952622"/>
                  </a:ext>
                </a:extLst>
              </a:tr>
              <a:tr h="254000">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2:237542624-237542706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effectLst/>
                          <a:latin typeface="Calibri" panose="020F0502020204030204" pitchFamily="34" charset="0"/>
                          <a:ea typeface="Times New Roman" panose="02020603050405020304" pitchFamily="18" charset="0"/>
                        </a:rPr>
                        <a:t>ENSG00000144476</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ACKR3</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-0.030</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-3.68</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3.984192e-06</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444768"/>
                  </a:ext>
                </a:extLst>
              </a:tr>
              <a:tr h="250523">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1:24829987-24830054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a:solidFill>
                            <a:srgbClr val="000000"/>
                          </a:solidFill>
                          <a:effectLst/>
                          <a:latin typeface="Calibri" panose="020F0502020204030204" pitchFamily="34" charset="0"/>
                          <a:ea typeface="Times New Roman" panose="02020603050405020304" pitchFamily="18" charset="0"/>
                        </a:rPr>
                        <a:t>ENSG00000117602.11</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RCAN3</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0.043</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1010"/>
                        </a:lnSpc>
                      </a:pPr>
                      <a:r>
                        <a:rPr lang="en-GB" sz="900">
                          <a:effectLst/>
                          <a:latin typeface="Calibri" panose="020F0502020204030204" pitchFamily="34" charset="0"/>
                          <a:ea typeface="Times New Roman" panose="02020603050405020304" pitchFamily="18" charset="0"/>
                        </a:rPr>
                        <a:t>4.29</a:t>
                      </a: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1010"/>
                        </a:lnSpc>
                      </a:pPr>
                      <a:r>
                        <a:rPr lang="en-GB" sz="900" dirty="0">
                          <a:effectLst/>
                          <a:latin typeface="Calibri" panose="020F0502020204030204" pitchFamily="34" charset="0"/>
                          <a:ea typeface="Times New Roman" panose="02020603050405020304" pitchFamily="18" charset="0"/>
                        </a:rPr>
                        <a:t>2.037072e-04</a:t>
                      </a:r>
                      <a:endParaRPr lang="en-GB"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46825"/>
                  </a:ext>
                </a:extLst>
              </a:tr>
            </a:tbl>
          </a:graphicData>
        </a:graphic>
      </p:graphicFrame>
      <p:sp>
        <p:nvSpPr>
          <p:cNvPr id="2" name="TextBox 1">
            <a:extLst>
              <a:ext uri="{FF2B5EF4-FFF2-40B4-BE49-F238E27FC236}">
                <a16:creationId xmlns:a16="http://schemas.microsoft.com/office/drawing/2014/main" id="{83D2CC2D-A31D-4AFC-AF3A-874E4B5DA0B0}"/>
              </a:ext>
            </a:extLst>
          </p:cNvPr>
          <p:cNvSpPr txBox="1"/>
          <p:nvPr/>
        </p:nvSpPr>
        <p:spPr>
          <a:xfrm>
            <a:off x="635681" y="7280275"/>
            <a:ext cx="5586636" cy="1521507"/>
          </a:xfrm>
          <a:prstGeom prst="rect">
            <a:avLst/>
          </a:prstGeom>
          <a:noFill/>
        </p:spPr>
        <p:txBody>
          <a:bodyPr wrap="square">
            <a:spAutoFit/>
          </a:bodyPr>
          <a:lstStyle/>
          <a:p>
            <a:pPr algn="just">
              <a:lnSpc>
                <a:spcPct val="150000"/>
              </a:lnSpc>
              <a:spcAft>
                <a:spcPts val="800"/>
              </a:spcAft>
            </a:pPr>
            <a:r>
              <a:rPr lang="en-GB" sz="1050" dirty="0">
                <a:latin typeface="Calibri" panose="020F0502020204030204" pitchFamily="34" charset="0"/>
                <a:ea typeface="Calibri" panose="020F0502020204030204" pitchFamily="34" charset="0"/>
                <a:cs typeface="Calibri" panose="020F0502020204030204" pitchFamily="34" charset="0"/>
              </a:rPr>
              <a:t>Supplementary table 5: </a:t>
            </a:r>
            <a:r>
              <a:rPr lang="en-GB" sz="1050" b="1" dirty="0">
                <a:effectLst/>
                <a:ea typeface="MS Mincho" panose="02020609040205080304" pitchFamily="49" charset="-128"/>
              </a:rPr>
              <a:t>Results of the linear mixed-effects model of DNA methylation and the interaction term. </a:t>
            </a:r>
            <a:r>
              <a:rPr lang="en-GB" sz="1050" dirty="0">
                <a:ea typeface="MS Mincho" panose="02020609040205080304" pitchFamily="49" charset="-128"/>
              </a:rPr>
              <a:t>The table shows the interaction term of the 24 DMRs that showed differential methylation between grey vs. white matter in SCZ (N = 9) compared to CTR (N = 11) donors in the</a:t>
            </a:r>
            <a:r>
              <a:rPr lang="en-GB" sz="1050" dirty="0">
                <a:effectLst/>
                <a:latin typeface="Calibri" panose="020F0502020204030204" pitchFamily="34" charset="0"/>
                <a:ea typeface="Calibri" panose="020F0502020204030204" pitchFamily="34" charset="0"/>
                <a:cs typeface="Calibri" panose="020F0502020204030204" pitchFamily="34" charset="0"/>
              </a:rPr>
              <a:t> </a:t>
            </a:r>
            <a:r>
              <a:rPr lang="en-GB" sz="1050" i="1" dirty="0">
                <a:effectLst/>
                <a:latin typeface="Calibri" panose="020F0502020204030204" pitchFamily="34" charset="0"/>
                <a:ea typeface="Calibri" panose="020F0502020204030204" pitchFamily="34" charset="0"/>
                <a:cs typeface="Calibri" panose="020F0502020204030204" pitchFamily="34" charset="0"/>
              </a:rPr>
              <a:t>gyrus frontalis medialis </a:t>
            </a:r>
            <a:r>
              <a:rPr lang="en-GB" sz="1050" dirty="0">
                <a:latin typeface="Calibri" panose="020F0502020204030204" pitchFamily="34" charset="0"/>
                <a:ea typeface="Calibri" panose="020F0502020204030204" pitchFamily="34" charset="0"/>
                <a:cs typeface="Calibri" panose="020F0502020204030204" pitchFamily="34" charset="0"/>
              </a:rPr>
              <a:t>and </a:t>
            </a:r>
            <a:r>
              <a:rPr lang="en-GB" sz="1050" i="1" dirty="0">
                <a:latin typeface="Calibri" panose="020F0502020204030204" pitchFamily="34" charset="0"/>
                <a:ea typeface="Calibri" panose="020F0502020204030204" pitchFamily="34" charset="0"/>
                <a:cs typeface="Calibri" panose="020F0502020204030204" pitchFamily="34" charset="0"/>
              </a:rPr>
              <a:t>gyrus temporalis superior</a:t>
            </a:r>
            <a:r>
              <a:rPr lang="en-GB" sz="1050" dirty="0">
                <a:ea typeface="MS Mincho" panose="02020609040205080304" pitchFamily="49" charset="-128"/>
              </a:rPr>
              <a:t>. The </a:t>
            </a:r>
            <a:r>
              <a:rPr lang="en-US" sz="1050" dirty="0">
                <a:effectLst/>
                <a:latin typeface="Calibri" panose="020F0502020204030204" pitchFamily="34" charset="0"/>
                <a:ea typeface="MS Mincho" panose="02020609040205080304" pitchFamily="49" charset="-128"/>
              </a:rPr>
              <a:t>β-value represents the log2 of the methylation </a:t>
            </a:r>
            <a:r>
              <a:rPr lang="en-US" sz="1050" dirty="0">
                <a:effectLst/>
                <a:ea typeface="MS Mincho" panose="02020609040205080304" pitchFamily="49" charset="-128"/>
              </a:rPr>
              <a:t>percentage (0 = unmethylated, 1 = completely methylated). The significance level was set to </a:t>
            </a:r>
            <a:r>
              <a:rPr lang="en-GB" sz="1050" dirty="0">
                <a:effectLst/>
                <a:ea typeface="MS Mincho" panose="02020609040205080304" pitchFamily="49" charset="-128"/>
              </a:rPr>
              <a:t>p &lt; 0.0001. </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06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643F17A-F051-4BAE-9BD8-41DE7B4EFA7B}"/>
              </a:ext>
            </a:extLst>
          </p:cNvPr>
          <p:cNvSpPr>
            <a:spLocks noChangeArrowheads="1"/>
          </p:cNvSpPr>
          <p:nvPr/>
        </p:nvSpPr>
        <p:spPr bwMode="auto">
          <a:xfrm>
            <a:off x="324980" y="6844991"/>
            <a:ext cx="5966146" cy="55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323" eaLnBrk="0" fontAlgn="base" hangingPunct="0">
              <a:lnSpc>
                <a:spcPct val="150000"/>
              </a:lnSpc>
              <a:spcBef>
                <a:spcPct val="0"/>
              </a:spcBef>
              <a:spcAft>
                <a:spcPct val="0"/>
              </a:spcAft>
            </a:pPr>
            <a:r>
              <a:rPr lang="en-US" altLang="LID4096" sz="1050" dirty="0">
                <a:ea typeface="MS Mincho" panose="02020609040205080304" pitchFamily="49" charset="-128"/>
                <a:cs typeface="Times New Roman" panose="02020603050405020304" pitchFamily="18" charset="0"/>
              </a:rPr>
              <a:t>Supplementary table 6: </a:t>
            </a:r>
            <a:r>
              <a:rPr lang="de-DE" altLang="LID4096" sz="1050" b="1" dirty="0">
                <a:ea typeface="MS Mincho" panose="02020609040205080304" pitchFamily="49" charset="-128"/>
                <a:cs typeface="Times New Roman" panose="02020603050405020304" pitchFamily="18" charset="0"/>
              </a:rPr>
              <a:t>Mean methylation values.</a:t>
            </a:r>
            <a:r>
              <a:rPr lang="de-DE" altLang="LID4096" sz="1050" dirty="0">
                <a:ea typeface="MS Mincho" panose="02020609040205080304" pitchFamily="49" charset="-128"/>
                <a:cs typeface="Times New Roman" panose="02020603050405020304" pitchFamily="18" charset="0"/>
              </a:rPr>
              <a:t> Methylation values per DMR of SCZ and CTR samples, separated for grey and white matter. </a:t>
            </a:r>
            <a:endParaRPr lang="de-DE" altLang="LID4096" sz="1050" dirty="0"/>
          </a:p>
        </p:txBody>
      </p:sp>
      <p:graphicFrame>
        <p:nvGraphicFramePr>
          <p:cNvPr id="2" name="Table 1">
            <a:extLst>
              <a:ext uri="{FF2B5EF4-FFF2-40B4-BE49-F238E27FC236}">
                <a16:creationId xmlns:a16="http://schemas.microsoft.com/office/drawing/2014/main" id="{5D403DD2-808F-4FC7-9922-EAC60635ACEE}"/>
              </a:ext>
            </a:extLst>
          </p:cNvPr>
          <p:cNvGraphicFramePr>
            <a:graphicFrameLocks noGrp="1"/>
          </p:cNvGraphicFramePr>
          <p:nvPr>
            <p:extLst>
              <p:ext uri="{D42A27DB-BD31-4B8C-83A1-F6EECF244321}">
                <p14:modId xmlns:p14="http://schemas.microsoft.com/office/powerpoint/2010/main" val="3285720705"/>
              </p:ext>
            </p:extLst>
          </p:nvPr>
        </p:nvGraphicFramePr>
        <p:xfrm>
          <a:off x="397056" y="884972"/>
          <a:ext cx="5894070" cy="5960019"/>
        </p:xfrm>
        <a:graphic>
          <a:graphicData uri="http://schemas.openxmlformats.org/drawingml/2006/table">
            <a:tbl>
              <a:tblPr firstRow="1" firstCol="1" bandRow="1">
                <a:tableStyleId>{C083E6E3-FA7D-4D7B-A595-EF9225AFEA82}</a:tableStyleId>
              </a:tblPr>
              <a:tblGrid>
                <a:gridCol w="1252156">
                  <a:extLst>
                    <a:ext uri="{9D8B030D-6E8A-4147-A177-3AD203B41FA5}">
                      <a16:colId xmlns:a16="http://schemas.microsoft.com/office/drawing/2014/main" val="2610112395"/>
                    </a:ext>
                  </a:extLst>
                </a:gridCol>
                <a:gridCol w="1212700">
                  <a:extLst>
                    <a:ext uri="{9D8B030D-6E8A-4147-A177-3AD203B41FA5}">
                      <a16:colId xmlns:a16="http://schemas.microsoft.com/office/drawing/2014/main" val="2825017858"/>
                    </a:ext>
                  </a:extLst>
                </a:gridCol>
                <a:gridCol w="1163960">
                  <a:extLst>
                    <a:ext uri="{9D8B030D-6E8A-4147-A177-3AD203B41FA5}">
                      <a16:colId xmlns:a16="http://schemas.microsoft.com/office/drawing/2014/main" val="2527071905"/>
                    </a:ext>
                  </a:extLst>
                </a:gridCol>
                <a:gridCol w="1132627">
                  <a:extLst>
                    <a:ext uri="{9D8B030D-6E8A-4147-A177-3AD203B41FA5}">
                      <a16:colId xmlns:a16="http://schemas.microsoft.com/office/drawing/2014/main" val="1795595529"/>
                    </a:ext>
                  </a:extLst>
                </a:gridCol>
                <a:gridCol w="1132627">
                  <a:extLst>
                    <a:ext uri="{9D8B030D-6E8A-4147-A177-3AD203B41FA5}">
                      <a16:colId xmlns:a16="http://schemas.microsoft.com/office/drawing/2014/main" val="293326001"/>
                    </a:ext>
                  </a:extLst>
                </a:gridCol>
              </a:tblGrid>
              <a:tr h="226861">
                <a:tc>
                  <a:txBody>
                    <a:bodyPr/>
                    <a:lstStyle/>
                    <a:p>
                      <a:pPr algn="l"/>
                      <a:r>
                        <a:rPr lang="en-US" sz="1050" dirty="0">
                          <a:effectLst/>
                        </a:rPr>
                        <a:t>DMR</a:t>
                      </a:r>
                      <a:endParaRPr lang="en-US"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a:r>
                        <a:rPr lang="de-DE" sz="1050">
                          <a:effectLst/>
                        </a:rPr>
                        <a:t>SCZ</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LID4096"/>
                    </a:p>
                  </a:txBody>
                  <a:tcPr/>
                </a:tc>
                <a:tc gridSpan="2">
                  <a:txBody>
                    <a:bodyPr/>
                    <a:lstStyle/>
                    <a:p>
                      <a:pPr algn="ctr"/>
                      <a:r>
                        <a:rPr lang="de-DE" sz="1050">
                          <a:effectLst/>
                        </a:rPr>
                        <a:t>Control</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LID4096"/>
                    </a:p>
                  </a:txBody>
                  <a:tcPr/>
                </a:tc>
                <a:extLst>
                  <a:ext uri="{0D108BD9-81ED-4DB2-BD59-A6C34878D82A}">
                    <a16:rowId xmlns:a16="http://schemas.microsoft.com/office/drawing/2014/main" val="2567665151"/>
                  </a:ext>
                </a:extLst>
              </a:tr>
              <a:tr h="226861">
                <a:tc>
                  <a:txBody>
                    <a:bodyPr/>
                    <a:lstStyle/>
                    <a:p>
                      <a:pPr algn="l"/>
                      <a:r>
                        <a:rPr lang="de-DE" sz="1050" dirty="0">
                          <a:effectLst/>
                        </a:rPr>
                        <a:t> </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i="1" dirty="0">
                          <a:effectLst/>
                        </a:rPr>
                        <a:t>White</a:t>
                      </a:r>
                      <a:endParaRPr lang="de-DE" sz="1200" i="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i="1" dirty="0">
                          <a:effectLst/>
                        </a:rPr>
                        <a:t>Grey</a:t>
                      </a:r>
                      <a:endParaRPr lang="de-DE" sz="1200" i="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i="1" dirty="0">
                          <a:effectLst/>
                        </a:rPr>
                        <a:t>White</a:t>
                      </a:r>
                      <a:endParaRPr lang="de-DE" sz="1200" i="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i="1" dirty="0">
                          <a:effectLst/>
                        </a:rPr>
                        <a:t>Grey</a:t>
                      </a:r>
                      <a:endParaRPr lang="de-DE" sz="1200" i="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01610989"/>
                  </a:ext>
                </a:extLst>
              </a:tr>
              <a:tr h="226861">
                <a:tc>
                  <a:txBody>
                    <a:bodyPr/>
                    <a:lstStyle/>
                    <a:p>
                      <a:pPr algn="l"/>
                      <a:r>
                        <a:rPr lang="en-GB" sz="1050">
                          <a:effectLst/>
                        </a:rPr>
                        <a:t>WNT7B</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0.55278830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0.49253303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0.58003060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0.48506775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86680421"/>
                  </a:ext>
                </a:extLst>
              </a:tr>
              <a:tr h="274131">
                <a:tc>
                  <a:txBody>
                    <a:bodyPr/>
                    <a:lstStyle/>
                    <a:p>
                      <a:pPr algn="l"/>
                      <a:r>
                        <a:rPr lang="en-GB" sz="1050" dirty="0">
                          <a:effectLst/>
                        </a:rPr>
                        <a:t>RP5-1029K10.4</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0.15028505</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0.28520175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0.16933440</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0.26650443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67558187"/>
                  </a:ext>
                </a:extLst>
              </a:tr>
              <a:tr h="226861">
                <a:tc>
                  <a:txBody>
                    <a:bodyPr/>
                    <a:lstStyle/>
                    <a:p>
                      <a:pPr algn="l"/>
                      <a:r>
                        <a:rPr lang="en-GB" sz="1050">
                          <a:effectLst/>
                        </a:rPr>
                        <a:t>MVP</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0.41894418</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0.50139577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0.38446605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0.50385497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35859957"/>
                  </a:ext>
                </a:extLst>
              </a:tr>
              <a:tr h="241224">
                <a:tc>
                  <a:txBody>
                    <a:bodyPr/>
                    <a:lstStyle/>
                    <a:p>
                      <a:pPr algn="l"/>
                      <a:r>
                        <a:rPr lang="en-GB" sz="1050" dirty="0">
                          <a:effectLst/>
                        </a:rPr>
                        <a:t>RP11-66B24.7</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0.22205983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0.41063490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0.21209032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0.37522965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57131900"/>
                  </a:ext>
                </a:extLst>
              </a:tr>
              <a:tr h="226861">
                <a:tc>
                  <a:txBody>
                    <a:bodyPr/>
                    <a:lstStyle/>
                    <a:p>
                      <a:pPr algn="l"/>
                      <a:r>
                        <a:rPr lang="en-GB" sz="1050">
                          <a:effectLst/>
                        </a:rPr>
                        <a:t>ANKS1B</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0.13881316</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0.23083198</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0.14736455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0.19261439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82881013"/>
                  </a:ext>
                </a:extLst>
              </a:tr>
              <a:tr h="226861">
                <a:tc>
                  <a:txBody>
                    <a:bodyPr/>
                    <a:lstStyle/>
                    <a:p>
                      <a:pPr algn="l"/>
                      <a:r>
                        <a:rPr lang="en-GB" sz="1050" dirty="0">
                          <a:effectLst/>
                        </a:rPr>
                        <a:t>MRVI1</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0.76472890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0.74986473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0.78759319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0.74716896</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47149972"/>
                  </a:ext>
                </a:extLst>
              </a:tr>
              <a:tr h="226861">
                <a:tc>
                  <a:txBody>
                    <a:bodyPr/>
                    <a:lstStyle/>
                    <a:p>
                      <a:pPr algn="l"/>
                      <a:r>
                        <a:rPr lang="en-GB" sz="1050" dirty="0">
                          <a:effectLst/>
                        </a:rPr>
                        <a:t>ZC3H12C</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0.29043163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0.60177816</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0.26888805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0.53897668</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87039857"/>
                  </a:ext>
                </a:extLst>
              </a:tr>
              <a:tr h="226861">
                <a:tc>
                  <a:txBody>
                    <a:bodyPr/>
                    <a:lstStyle/>
                    <a:p>
                      <a:pPr algn="l"/>
                      <a:r>
                        <a:rPr lang="en-GB" sz="1050" dirty="0">
                          <a:effectLst/>
                        </a:rPr>
                        <a:t>C10orf67</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0.60602557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0.55107423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0.62624593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0.52009504</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19076781"/>
                  </a:ext>
                </a:extLst>
              </a:tr>
              <a:tr h="226861">
                <a:tc>
                  <a:txBody>
                    <a:bodyPr/>
                    <a:lstStyle/>
                    <a:p>
                      <a:pPr algn="l"/>
                      <a:r>
                        <a:rPr lang="en-GB" sz="1050" dirty="0">
                          <a:effectLst/>
                        </a:rPr>
                        <a:t>KLF9</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0.03607445</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0.05899374</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0.04004173</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0.04774784</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5339219"/>
                  </a:ext>
                </a:extLst>
              </a:tr>
              <a:tr h="226861">
                <a:tc>
                  <a:txBody>
                    <a:bodyPr/>
                    <a:lstStyle/>
                    <a:p>
                      <a:pPr algn="l"/>
                      <a:r>
                        <a:rPr lang="en-GB" sz="1050" dirty="0">
                          <a:effectLst/>
                        </a:rPr>
                        <a:t>CASC15</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0.13644163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0.16052558</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0.13464877</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0.14092755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52239736"/>
                  </a:ext>
                </a:extLst>
              </a:tr>
              <a:tr h="226861">
                <a:tc>
                  <a:txBody>
                    <a:bodyPr/>
                    <a:lstStyle/>
                    <a:p>
                      <a:pPr algn="l"/>
                      <a:r>
                        <a:rPr lang="en-GB" sz="1050" dirty="0">
                          <a:effectLst/>
                        </a:rPr>
                        <a:t>DAXX</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0.07311410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0.09411980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0.07217810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0.08092120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89979595"/>
                  </a:ext>
                </a:extLst>
              </a:tr>
              <a:tr h="226861">
                <a:tc>
                  <a:txBody>
                    <a:bodyPr/>
                    <a:lstStyle/>
                    <a:p>
                      <a:pPr algn="l"/>
                      <a:r>
                        <a:rPr lang="en-GB" sz="1050" dirty="0">
                          <a:effectLst/>
                        </a:rPr>
                        <a:t>AKAP12</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0.84750685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0.77200055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0.85051241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0.81801591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2736664"/>
                  </a:ext>
                </a:extLst>
              </a:tr>
              <a:tr h="226861">
                <a:tc>
                  <a:txBody>
                    <a:bodyPr/>
                    <a:lstStyle/>
                    <a:p>
                      <a:pPr algn="l"/>
                      <a:r>
                        <a:rPr lang="en-GB" sz="1050" dirty="0">
                          <a:effectLst/>
                        </a:rPr>
                        <a:t>SEPHS2P1</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0.50139549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0.65621374</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0.50919449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0.61674781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86310580"/>
                  </a:ext>
                </a:extLst>
              </a:tr>
              <a:tr h="226861">
                <a:tc>
                  <a:txBody>
                    <a:bodyPr/>
                    <a:lstStyle/>
                    <a:p>
                      <a:pPr algn="l"/>
                      <a:r>
                        <a:rPr lang="en-GB" sz="1050" dirty="0">
                          <a:effectLst/>
                        </a:rPr>
                        <a:t>NR2F1-AS1</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0.86382530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0.77094462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0.86818640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0.80744139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25401358"/>
                  </a:ext>
                </a:extLst>
              </a:tr>
              <a:tr h="226861">
                <a:tc>
                  <a:txBody>
                    <a:bodyPr/>
                    <a:lstStyle/>
                    <a:p>
                      <a:pPr algn="l"/>
                      <a:r>
                        <a:rPr lang="en-GB" sz="1050">
                          <a:effectLst/>
                        </a:rPr>
                        <a:t>MIR143HG</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0.82993500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0.70816815</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0.83479216</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0.75524132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7364359"/>
                  </a:ext>
                </a:extLst>
              </a:tr>
              <a:tr h="226861">
                <a:tc>
                  <a:txBody>
                    <a:bodyPr/>
                    <a:lstStyle/>
                    <a:p>
                      <a:pPr algn="l"/>
                      <a:r>
                        <a:rPr lang="en-GB" sz="1050">
                          <a:effectLst/>
                        </a:rPr>
                        <a:t>KCNIP1</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0.78211723</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0.72960947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0.80509352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0.72837784</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2775871"/>
                  </a:ext>
                </a:extLst>
              </a:tr>
              <a:tr h="226861">
                <a:tc>
                  <a:txBody>
                    <a:bodyPr/>
                    <a:lstStyle/>
                    <a:p>
                      <a:pPr algn="l"/>
                      <a:r>
                        <a:rPr lang="en-GB" sz="1050">
                          <a:effectLst/>
                        </a:rPr>
                        <a:t>SFXN1</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0.88367239</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0.74302071</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0.89762048</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0.72312770</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30344731"/>
                  </a:ext>
                </a:extLst>
              </a:tr>
              <a:tr h="226861">
                <a:tc>
                  <a:txBody>
                    <a:bodyPr/>
                    <a:lstStyle/>
                    <a:p>
                      <a:pPr algn="l"/>
                      <a:r>
                        <a:rPr lang="en-GB" sz="1050">
                          <a:effectLst/>
                        </a:rPr>
                        <a:t>CAV3</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0.15819939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0.25324981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0.15332267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0.22552742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1270729"/>
                  </a:ext>
                </a:extLst>
              </a:tr>
              <a:tr h="226861">
                <a:tc>
                  <a:txBody>
                    <a:bodyPr/>
                    <a:lstStyle/>
                    <a:p>
                      <a:pPr algn="l"/>
                      <a:r>
                        <a:rPr lang="en-GB" sz="1050">
                          <a:effectLst/>
                        </a:rPr>
                        <a:t>ALS2CL</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0.02550929</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a:effectLst/>
                        </a:rPr>
                        <a:t>0.04470503</a:t>
                      </a:r>
                      <a:endParaRPr lang="de-DE" sz="12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a:effectLst/>
                        </a:rPr>
                        <a:t>0.01669881</a:t>
                      </a:r>
                      <a:endParaRPr lang="de-DE" sz="12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a:effectLst/>
                        </a:rPr>
                        <a:t>0.07323349</a:t>
                      </a:r>
                      <a:endParaRPr lang="de-DE" sz="12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96156324"/>
                  </a:ext>
                </a:extLst>
              </a:tr>
              <a:tr h="226861">
                <a:tc>
                  <a:txBody>
                    <a:bodyPr/>
                    <a:lstStyle/>
                    <a:p>
                      <a:pPr algn="l"/>
                      <a:r>
                        <a:rPr lang="en-GB" sz="1050">
                          <a:effectLst/>
                        </a:rPr>
                        <a:t>SPRED2</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0.94624059</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0.93834735</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0.94244050</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b="1" dirty="0">
                          <a:effectLst/>
                        </a:rPr>
                        <a:t>0.91643863</a:t>
                      </a:r>
                      <a:endParaRPr lang="de-DE" sz="12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3101083"/>
                  </a:ext>
                </a:extLst>
              </a:tr>
              <a:tr h="226861">
                <a:tc>
                  <a:txBody>
                    <a:bodyPr/>
                    <a:lstStyle/>
                    <a:p>
                      <a:pPr algn="l"/>
                      <a:r>
                        <a:rPr lang="en-GB" sz="1050">
                          <a:effectLst/>
                        </a:rPr>
                        <a:t>DOK1</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0.10381331</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0.08966235</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0.08347954</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0.08717839</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77795666"/>
                  </a:ext>
                </a:extLst>
              </a:tr>
              <a:tr h="226861">
                <a:tc>
                  <a:txBody>
                    <a:bodyPr/>
                    <a:lstStyle/>
                    <a:p>
                      <a:pPr algn="l"/>
                      <a:r>
                        <a:rPr lang="en-GB" sz="1050">
                          <a:effectLst/>
                        </a:rPr>
                        <a:t>ANKRD44</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0.15081254</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0.27230592</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0.13432471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0.22479731</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10684306"/>
                  </a:ext>
                </a:extLst>
              </a:tr>
              <a:tr h="226861">
                <a:tc>
                  <a:txBody>
                    <a:bodyPr/>
                    <a:lstStyle/>
                    <a:p>
                      <a:pPr algn="l"/>
                      <a:r>
                        <a:rPr lang="en-GB" sz="1050">
                          <a:effectLst/>
                        </a:rPr>
                        <a:t>ACKR3</a:t>
                      </a:r>
                      <a:endParaRPr lang="en-GB"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0.93442306</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0.90164730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0.93962540</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a:effectLst/>
                        </a:rPr>
                        <a:t>0.87697427</a:t>
                      </a:r>
                      <a:endParaRPr lang="de-DE" sz="12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02207933"/>
                  </a:ext>
                </a:extLst>
              </a:tr>
              <a:tr h="226861">
                <a:tc>
                  <a:txBody>
                    <a:bodyPr/>
                    <a:lstStyle/>
                    <a:p>
                      <a:pPr algn="l"/>
                      <a:r>
                        <a:rPr lang="en-GB" sz="1050" dirty="0">
                          <a:effectLst/>
                        </a:rPr>
                        <a:t>RCAN3</a:t>
                      </a:r>
                      <a:endParaRPr lang="en-GB"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0.28832943</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0.37935403</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0.24466904</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r>
                        <a:rPr lang="de-DE" sz="1050" dirty="0">
                          <a:effectLst/>
                        </a:rPr>
                        <a:t>0.38093685</a:t>
                      </a:r>
                      <a:endParaRPr lang="de-DE" sz="12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70171577"/>
                  </a:ext>
                </a:extLst>
              </a:tr>
            </a:tbl>
          </a:graphicData>
        </a:graphic>
      </p:graphicFrame>
    </p:spTree>
    <p:extLst>
      <p:ext uri="{BB962C8B-B14F-4D97-AF65-F5344CB8AC3E}">
        <p14:creationId xmlns:p14="http://schemas.microsoft.com/office/powerpoint/2010/main" val="1306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B6A86D9-5132-44B7-8DE7-6DF0D2D6E5FF}"/>
              </a:ext>
            </a:extLst>
          </p:cNvPr>
          <p:cNvGrpSpPr/>
          <p:nvPr/>
        </p:nvGrpSpPr>
        <p:grpSpPr>
          <a:xfrm>
            <a:off x="302041" y="2340612"/>
            <a:ext cx="6349717" cy="7113601"/>
            <a:chOff x="418521" y="2340612"/>
            <a:chExt cx="6349717" cy="7113601"/>
          </a:xfrm>
        </p:grpSpPr>
        <p:grpSp>
          <p:nvGrpSpPr>
            <p:cNvPr id="2" name="Group 1">
              <a:extLst>
                <a:ext uri="{FF2B5EF4-FFF2-40B4-BE49-F238E27FC236}">
                  <a16:creationId xmlns:a16="http://schemas.microsoft.com/office/drawing/2014/main" id="{277CDDE0-ECD0-4758-802E-2A947427BCEA}"/>
                </a:ext>
              </a:extLst>
            </p:cNvPr>
            <p:cNvGrpSpPr/>
            <p:nvPr/>
          </p:nvGrpSpPr>
          <p:grpSpPr>
            <a:xfrm rot="16200000">
              <a:off x="-268528" y="5201760"/>
              <a:ext cx="7101052" cy="1403853"/>
              <a:chOff x="518811" y="1746009"/>
              <a:chExt cx="7101052" cy="1403853"/>
            </a:xfrm>
          </p:grpSpPr>
          <p:pic>
            <p:nvPicPr>
              <p:cNvPr id="22" name="Picture 21">
                <a:extLst>
                  <a:ext uri="{FF2B5EF4-FFF2-40B4-BE49-F238E27FC236}">
                    <a16:creationId xmlns:a16="http://schemas.microsoft.com/office/drawing/2014/main" id="{63DF9E16-602E-4BD3-9C53-926A14A8D598}"/>
                  </a:ext>
                </a:extLst>
              </p:cNvPr>
              <p:cNvPicPr>
                <a:picLocks noChangeAspect="1"/>
              </p:cNvPicPr>
              <p:nvPr/>
            </p:nvPicPr>
            <p:blipFill rotWithShape="1">
              <a:blip r:embed="rId2"/>
              <a:srcRect l="26035" t="12997" r="26117" b="76106"/>
              <a:stretch/>
            </p:blipFill>
            <p:spPr>
              <a:xfrm>
                <a:off x="816680" y="2098155"/>
                <a:ext cx="6803183" cy="1032999"/>
              </a:xfrm>
              <a:prstGeom prst="rect">
                <a:avLst/>
              </a:prstGeom>
            </p:spPr>
          </p:pic>
          <p:pic>
            <p:nvPicPr>
              <p:cNvPr id="23" name="Picture 22">
                <a:extLst>
                  <a:ext uri="{FF2B5EF4-FFF2-40B4-BE49-F238E27FC236}">
                    <a16:creationId xmlns:a16="http://schemas.microsoft.com/office/drawing/2014/main" id="{DB194B82-EB72-40D2-9516-AE03B4208D54}"/>
                  </a:ext>
                </a:extLst>
              </p:cNvPr>
              <p:cNvPicPr>
                <a:picLocks noChangeAspect="1"/>
              </p:cNvPicPr>
              <p:nvPr/>
            </p:nvPicPr>
            <p:blipFill rotWithShape="1">
              <a:blip r:embed="rId3"/>
              <a:srcRect l="6190" t="52979" r="27493" b="44671"/>
              <a:stretch/>
            </p:blipFill>
            <p:spPr>
              <a:xfrm>
                <a:off x="816680" y="1899898"/>
                <a:ext cx="6803183" cy="160789"/>
              </a:xfrm>
              <a:prstGeom prst="rect">
                <a:avLst/>
              </a:prstGeom>
            </p:spPr>
          </p:pic>
          <p:sp>
            <p:nvSpPr>
              <p:cNvPr id="24" name="Rectangle 23">
                <a:extLst>
                  <a:ext uri="{FF2B5EF4-FFF2-40B4-BE49-F238E27FC236}">
                    <a16:creationId xmlns:a16="http://schemas.microsoft.com/office/drawing/2014/main" id="{C02A4313-1C4E-49C2-8F78-3D0E74F17F0E}"/>
                  </a:ext>
                </a:extLst>
              </p:cNvPr>
              <p:cNvSpPr/>
              <p:nvPr/>
            </p:nvSpPr>
            <p:spPr>
              <a:xfrm>
                <a:off x="3310789" y="2082650"/>
                <a:ext cx="55256" cy="1067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TextBox 8">
                <a:extLst>
                  <a:ext uri="{FF2B5EF4-FFF2-40B4-BE49-F238E27FC236}">
                    <a16:creationId xmlns:a16="http://schemas.microsoft.com/office/drawing/2014/main" id="{E91833E6-4F9C-4AE3-8D61-5116CC7DE1C0}"/>
                  </a:ext>
                </a:extLst>
              </p:cNvPr>
              <p:cNvSpPr txBox="1"/>
              <p:nvPr/>
            </p:nvSpPr>
            <p:spPr>
              <a:xfrm>
                <a:off x="518811" y="1746009"/>
                <a:ext cx="266700" cy="307777"/>
              </a:xfrm>
              <a:prstGeom prst="rect">
                <a:avLst/>
              </a:prstGeom>
              <a:noFill/>
            </p:spPr>
            <p:txBody>
              <a:bodyPr wrap="square">
                <a:spAutoFit/>
              </a:bodyPr>
              <a:lstStyle/>
              <a:p>
                <a:r>
                  <a:rPr lang="nl-NL" sz="1400" b="1" dirty="0"/>
                  <a:t>C</a:t>
                </a:r>
                <a:endParaRPr lang="LID4096" sz="1400" b="1" dirty="0"/>
              </a:p>
            </p:txBody>
          </p:sp>
        </p:grpSp>
        <p:grpSp>
          <p:nvGrpSpPr>
            <p:cNvPr id="6" name="Group 5">
              <a:extLst>
                <a:ext uri="{FF2B5EF4-FFF2-40B4-BE49-F238E27FC236}">
                  <a16:creationId xmlns:a16="http://schemas.microsoft.com/office/drawing/2014/main" id="{A9C33B54-6DCF-4972-90CB-42492C1E6D54}"/>
                </a:ext>
              </a:extLst>
            </p:cNvPr>
            <p:cNvGrpSpPr/>
            <p:nvPr/>
          </p:nvGrpSpPr>
          <p:grpSpPr>
            <a:xfrm rot="16200000">
              <a:off x="1240290" y="5157013"/>
              <a:ext cx="7111764" cy="1482632"/>
              <a:chOff x="518811" y="3224251"/>
              <a:chExt cx="7111764" cy="1482632"/>
            </a:xfrm>
          </p:grpSpPr>
          <p:pic>
            <p:nvPicPr>
              <p:cNvPr id="13" name="Picture 12">
                <a:extLst>
                  <a:ext uri="{FF2B5EF4-FFF2-40B4-BE49-F238E27FC236}">
                    <a16:creationId xmlns:a16="http://schemas.microsoft.com/office/drawing/2014/main" id="{002F739A-7D80-402A-8559-A34FD9C19556}"/>
                  </a:ext>
                </a:extLst>
              </p:cNvPr>
              <p:cNvPicPr>
                <a:picLocks noChangeAspect="1"/>
              </p:cNvPicPr>
              <p:nvPr/>
            </p:nvPicPr>
            <p:blipFill rotWithShape="1">
              <a:blip r:embed="rId4"/>
              <a:srcRect l="8342" t="53121" r="29535" b="44553"/>
              <a:stretch/>
            </p:blipFill>
            <p:spPr>
              <a:xfrm>
                <a:off x="827484" y="3378140"/>
                <a:ext cx="6779783" cy="169225"/>
              </a:xfrm>
              <a:prstGeom prst="rect">
                <a:avLst/>
              </a:prstGeom>
            </p:spPr>
          </p:pic>
          <p:pic>
            <p:nvPicPr>
              <p:cNvPr id="14" name="Picture 13">
                <a:extLst>
                  <a:ext uri="{FF2B5EF4-FFF2-40B4-BE49-F238E27FC236}">
                    <a16:creationId xmlns:a16="http://schemas.microsoft.com/office/drawing/2014/main" id="{DFDA324A-968B-49DA-AB0A-2132F1D380C4}"/>
                  </a:ext>
                </a:extLst>
              </p:cNvPr>
              <p:cNvPicPr>
                <a:picLocks noChangeAspect="1"/>
              </p:cNvPicPr>
              <p:nvPr/>
            </p:nvPicPr>
            <p:blipFill rotWithShape="1">
              <a:blip r:embed="rId5"/>
              <a:srcRect l="6709" t="46190" r="27875" b="37692"/>
              <a:stretch/>
            </p:blipFill>
            <p:spPr>
              <a:xfrm>
                <a:off x="816680" y="3569327"/>
                <a:ext cx="6813895" cy="1119183"/>
              </a:xfrm>
              <a:prstGeom prst="rect">
                <a:avLst/>
              </a:prstGeom>
            </p:spPr>
          </p:pic>
          <p:sp>
            <p:nvSpPr>
              <p:cNvPr id="15" name="Rectangle 14">
                <a:extLst>
                  <a:ext uri="{FF2B5EF4-FFF2-40B4-BE49-F238E27FC236}">
                    <a16:creationId xmlns:a16="http://schemas.microsoft.com/office/drawing/2014/main" id="{EA5267F0-1070-4E4B-84FE-172E2EA4F2FB}"/>
                  </a:ext>
                </a:extLst>
              </p:cNvPr>
              <p:cNvSpPr/>
              <p:nvPr/>
            </p:nvSpPr>
            <p:spPr>
              <a:xfrm>
                <a:off x="6741458" y="3557438"/>
                <a:ext cx="55256" cy="11494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TextBox 9">
                <a:extLst>
                  <a:ext uri="{FF2B5EF4-FFF2-40B4-BE49-F238E27FC236}">
                    <a16:creationId xmlns:a16="http://schemas.microsoft.com/office/drawing/2014/main" id="{57F8A3F3-9BDB-402C-AE2B-0198FD2E366A}"/>
                  </a:ext>
                </a:extLst>
              </p:cNvPr>
              <p:cNvSpPr txBox="1"/>
              <p:nvPr/>
            </p:nvSpPr>
            <p:spPr>
              <a:xfrm>
                <a:off x="518811" y="3224251"/>
                <a:ext cx="266700" cy="307777"/>
              </a:xfrm>
              <a:prstGeom prst="rect">
                <a:avLst/>
              </a:prstGeom>
              <a:noFill/>
            </p:spPr>
            <p:txBody>
              <a:bodyPr wrap="square">
                <a:spAutoFit/>
              </a:bodyPr>
              <a:lstStyle/>
              <a:p>
                <a:r>
                  <a:rPr lang="nl-NL" sz="1400" b="1" dirty="0"/>
                  <a:t>D</a:t>
                </a:r>
                <a:endParaRPr lang="LID4096" sz="1400" b="1" dirty="0"/>
              </a:p>
            </p:txBody>
          </p:sp>
          <p:pic>
            <p:nvPicPr>
              <p:cNvPr id="26" name="Picture 25">
                <a:extLst>
                  <a:ext uri="{FF2B5EF4-FFF2-40B4-BE49-F238E27FC236}">
                    <a16:creationId xmlns:a16="http://schemas.microsoft.com/office/drawing/2014/main" id="{8E24123E-7773-4A57-8E26-1961726AD3A5}"/>
                  </a:ext>
                </a:extLst>
              </p:cNvPr>
              <p:cNvPicPr>
                <a:picLocks noChangeAspect="1"/>
              </p:cNvPicPr>
              <p:nvPr/>
            </p:nvPicPr>
            <p:blipFill rotWithShape="1">
              <a:blip r:embed="rId3"/>
              <a:srcRect l="6190" t="52979" r="92613" b="44934"/>
              <a:stretch/>
            </p:blipFill>
            <p:spPr>
              <a:xfrm>
                <a:off x="816680" y="3374584"/>
                <a:ext cx="122798" cy="142837"/>
              </a:xfrm>
              <a:prstGeom prst="rect">
                <a:avLst/>
              </a:prstGeom>
            </p:spPr>
          </p:pic>
        </p:grpSp>
        <p:grpSp>
          <p:nvGrpSpPr>
            <p:cNvPr id="8" name="Group 7">
              <a:extLst>
                <a:ext uri="{FF2B5EF4-FFF2-40B4-BE49-F238E27FC236}">
                  <a16:creationId xmlns:a16="http://schemas.microsoft.com/office/drawing/2014/main" id="{9A8DE127-A22D-4522-A8BF-61743E70C5AA}"/>
                </a:ext>
              </a:extLst>
            </p:cNvPr>
            <p:cNvGrpSpPr/>
            <p:nvPr/>
          </p:nvGrpSpPr>
          <p:grpSpPr>
            <a:xfrm rot="16200000">
              <a:off x="-2659583" y="5431260"/>
              <a:ext cx="7101055" cy="944848"/>
              <a:chOff x="518811" y="726772"/>
              <a:chExt cx="7101055" cy="944848"/>
            </a:xfrm>
          </p:grpSpPr>
          <p:pic>
            <p:nvPicPr>
              <p:cNvPr id="19" name="Picture 18">
                <a:extLst>
                  <a:ext uri="{FF2B5EF4-FFF2-40B4-BE49-F238E27FC236}">
                    <a16:creationId xmlns:a16="http://schemas.microsoft.com/office/drawing/2014/main" id="{B2BBAE38-FFDA-41AB-9114-6F692E82FDED}"/>
                  </a:ext>
                </a:extLst>
              </p:cNvPr>
              <p:cNvPicPr>
                <a:picLocks noChangeAspect="1"/>
              </p:cNvPicPr>
              <p:nvPr/>
            </p:nvPicPr>
            <p:blipFill rotWithShape="1">
              <a:blip r:embed="rId6"/>
              <a:srcRect l="8784" t="50408" r="29898" b="41859"/>
              <a:stretch/>
            </p:blipFill>
            <p:spPr>
              <a:xfrm>
                <a:off x="816680" y="1079621"/>
                <a:ext cx="6802015" cy="571855"/>
              </a:xfrm>
              <a:prstGeom prst="rect">
                <a:avLst/>
              </a:prstGeom>
            </p:spPr>
          </p:pic>
          <p:pic>
            <p:nvPicPr>
              <p:cNvPr id="20" name="Picture 19">
                <a:extLst>
                  <a:ext uri="{FF2B5EF4-FFF2-40B4-BE49-F238E27FC236}">
                    <a16:creationId xmlns:a16="http://schemas.microsoft.com/office/drawing/2014/main" id="{97ABE557-4139-4CC3-8CFF-58AD58E63CDF}"/>
                  </a:ext>
                </a:extLst>
              </p:cNvPr>
              <p:cNvPicPr>
                <a:picLocks noChangeAspect="1"/>
              </p:cNvPicPr>
              <p:nvPr/>
            </p:nvPicPr>
            <p:blipFill rotWithShape="1">
              <a:blip r:embed="rId7"/>
              <a:srcRect l="9618" t="53140" r="30854" b="44636"/>
              <a:stretch/>
            </p:blipFill>
            <p:spPr>
              <a:xfrm>
                <a:off x="827484" y="880661"/>
                <a:ext cx="6792382" cy="169225"/>
              </a:xfrm>
              <a:prstGeom prst="rect">
                <a:avLst/>
              </a:prstGeom>
            </p:spPr>
          </p:pic>
          <p:sp>
            <p:nvSpPr>
              <p:cNvPr id="21" name="Rectangle 20">
                <a:extLst>
                  <a:ext uri="{FF2B5EF4-FFF2-40B4-BE49-F238E27FC236}">
                    <a16:creationId xmlns:a16="http://schemas.microsoft.com/office/drawing/2014/main" id="{8060BAD9-3799-477C-A7EA-1FC060B3FEB3}"/>
                  </a:ext>
                </a:extLst>
              </p:cNvPr>
              <p:cNvSpPr/>
              <p:nvPr/>
            </p:nvSpPr>
            <p:spPr>
              <a:xfrm>
                <a:off x="6938416" y="1061472"/>
                <a:ext cx="82499" cy="610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3CEA59E5-4371-4212-9472-72FB519F2401}"/>
                  </a:ext>
                </a:extLst>
              </p:cNvPr>
              <p:cNvSpPr txBox="1"/>
              <p:nvPr/>
            </p:nvSpPr>
            <p:spPr>
              <a:xfrm>
                <a:off x="518811" y="726772"/>
                <a:ext cx="266700" cy="307777"/>
              </a:xfrm>
              <a:prstGeom prst="rect">
                <a:avLst/>
              </a:prstGeom>
              <a:noFill/>
            </p:spPr>
            <p:txBody>
              <a:bodyPr wrap="square">
                <a:spAutoFit/>
              </a:bodyPr>
              <a:lstStyle/>
              <a:p>
                <a:r>
                  <a:rPr lang="nl-NL" sz="1400" b="1" dirty="0"/>
                  <a:t>A</a:t>
                </a:r>
                <a:endParaRPr lang="LID4096" sz="1400" b="1" dirty="0"/>
              </a:p>
            </p:txBody>
          </p:sp>
          <p:pic>
            <p:nvPicPr>
              <p:cNvPr id="28" name="Picture 27">
                <a:extLst>
                  <a:ext uri="{FF2B5EF4-FFF2-40B4-BE49-F238E27FC236}">
                    <a16:creationId xmlns:a16="http://schemas.microsoft.com/office/drawing/2014/main" id="{F5CCBC6B-69AC-4D92-95C4-E337D8D5937A}"/>
                  </a:ext>
                </a:extLst>
              </p:cNvPr>
              <p:cNvPicPr>
                <a:picLocks noChangeAspect="1"/>
              </p:cNvPicPr>
              <p:nvPr/>
            </p:nvPicPr>
            <p:blipFill rotWithShape="1">
              <a:blip r:embed="rId3"/>
              <a:srcRect l="6190" t="52979" r="92613" b="44934"/>
              <a:stretch/>
            </p:blipFill>
            <p:spPr>
              <a:xfrm>
                <a:off x="820929" y="877087"/>
                <a:ext cx="122798" cy="142837"/>
              </a:xfrm>
              <a:prstGeom prst="rect">
                <a:avLst/>
              </a:prstGeom>
            </p:spPr>
          </p:pic>
        </p:grpSp>
        <p:grpSp>
          <p:nvGrpSpPr>
            <p:cNvPr id="5" name="Group 4">
              <a:extLst>
                <a:ext uri="{FF2B5EF4-FFF2-40B4-BE49-F238E27FC236}">
                  <a16:creationId xmlns:a16="http://schemas.microsoft.com/office/drawing/2014/main" id="{BE95D026-1660-4787-AAF5-1CD5C4B285AD}"/>
                </a:ext>
              </a:extLst>
            </p:cNvPr>
            <p:cNvGrpSpPr/>
            <p:nvPr/>
          </p:nvGrpSpPr>
          <p:grpSpPr>
            <a:xfrm rot="16200000">
              <a:off x="-1585080" y="5359990"/>
              <a:ext cx="7113600" cy="1074843"/>
              <a:chOff x="518811" y="4817041"/>
              <a:chExt cx="7113600" cy="1074843"/>
            </a:xfrm>
          </p:grpSpPr>
          <p:grpSp>
            <p:nvGrpSpPr>
              <p:cNvPr id="4" name="Group 3">
                <a:extLst>
                  <a:ext uri="{FF2B5EF4-FFF2-40B4-BE49-F238E27FC236}">
                    <a16:creationId xmlns:a16="http://schemas.microsoft.com/office/drawing/2014/main" id="{DBB27C77-3265-4E89-AE7F-D6188335655D}"/>
                  </a:ext>
                </a:extLst>
              </p:cNvPr>
              <p:cNvGrpSpPr/>
              <p:nvPr/>
            </p:nvGrpSpPr>
            <p:grpSpPr>
              <a:xfrm>
                <a:off x="518811" y="4817041"/>
                <a:ext cx="7113600" cy="1074843"/>
                <a:chOff x="518811" y="4817041"/>
                <a:chExt cx="7113600" cy="1074843"/>
              </a:xfrm>
            </p:grpSpPr>
            <p:pic>
              <p:nvPicPr>
                <p:cNvPr id="16" name="Picture 15">
                  <a:extLst>
                    <a:ext uri="{FF2B5EF4-FFF2-40B4-BE49-F238E27FC236}">
                      <a16:creationId xmlns:a16="http://schemas.microsoft.com/office/drawing/2014/main" id="{26933776-2AAA-44F4-85BE-A81E4EF690AA}"/>
                    </a:ext>
                  </a:extLst>
                </p:cNvPr>
                <p:cNvPicPr>
                  <a:picLocks noChangeAspect="1"/>
                </p:cNvPicPr>
                <p:nvPr/>
              </p:nvPicPr>
              <p:blipFill rotWithShape="1">
                <a:blip r:embed="rId8"/>
                <a:srcRect l="6869" t="48703" r="28002" b="40497"/>
                <a:stretch/>
              </p:blipFill>
              <p:spPr>
                <a:xfrm>
                  <a:off x="816680" y="5127774"/>
                  <a:ext cx="6790585" cy="750726"/>
                </a:xfrm>
                <a:prstGeom prst="rect">
                  <a:avLst/>
                </a:prstGeom>
              </p:spPr>
            </p:pic>
            <p:pic>
              <p:nvPicPr>
                <p:cNvPr id="17" name="Picture 16">
                  <a:extLst>
                    <a:ext uri="{FF2B5EF4-FFF2-40B4-BE49-F238E27FC236}">
                      <a16:creationId xmlns:a16="http://schemas.microsoft.com/office/drawing/2014/main" id="{53090E3C-54BA-4694-BE60-6696EC28CDC5}"/>
                    </a:ext>
                  </a:extLst>
                </p:cNvPr>
                <p:cNvPicPr>
                  <a:picLocks noChangeAspect="1"/>
                </p:cNvPicPr>
                <p:nvPr/>
              </p:nvPicPr>
              <p:blipFill rotWithShape="1">
                <a:blip r:embed="rId9"/>
                <a:srcRect l="10322" t="53208" r="31343" b="44808"/>
                <a:stretch/>
              </p:blipFill>
              <p:spPr>
                <a:xfrm>
                  <a:off x="852488" y="4935160"/>
                  <a:ext cx="6779923" cy="153571"/>
                </a:xfrm>
                <a:prstGeom prst="rect">
                  <a:avLst/>
                </a:prstGeom>
              </p:spPr>
            </p:pic>
            <p:sp>
              <p:nvSpPr>
                <p:cNvPr id="18" name="Rectangle 17">
                  <a:extLst>
                    <a:ext uri="{FF2B5EF4-FFF2-40B4-BE49-F238E27FC236}">
                      <a16:creationId xmlns:a16="http://schemas.microsoft.com/office/drawing/2014/main" id="{EC1FFB86-862F-48F5-AFF0-048DC0B390CD}"/>
                    </a:ext>
                  </a:extLst>
                </p:cNvPr>
                <p:cNvSpPr/>
                <p:nvPr/>
              </p:nvSpPr>
              <p:spPr>
                <a:xfrm>
                  <a:off x="6634785" y="5124818"/>
                  <a:ext cx="57518" cy="76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TextBox 10">
                  <a:extLst>
                    <a:ext uri="{FF2B5EF4-FFF2-40B4-BE49-F238E27FC236}">
                      <a16:creationId xmlns:a16="http://schemas.microsoft.com/office/drawing/2014/main" id="{A267C989-1FC2-4ECA-B07E-E5F9AC240FD2}"/>
                    </a:ext>
                  </a:extLst>
                </p:cNvPr>
                <p:cNvSpPr txBox="1"/>
                <p:nvPr/>
              </p:nvSpPr>
              <p:spPr>
                <a:xfrm>
                  <a:off x="518811" y="4817041"/>
                  <a:ext cx="266700" cy="307777"/>
                </a:xfrm>
                <a:prstGeom prst="rect">
                  <a:avLst/>
                </a:prstGeom>
                <a:noFill/>
              </p:spPr>
              <p:txBody>
                <a:bodyPr wrap="square">
                  <a:spAutoFit/>
                </a:bodyPr>
                <a:lstStyle/>
                <a:p>
                  <a:r>
                    <a:rPr lang="nl-NL" sz="1400" b="1" dirty="0"/>
                    <a:t>B</a:t>
                  </a:r>
                  <a:endParaRPr lang="LID4096" sz="1400" b="1" dirty="0"/>
                </a:p>
              </p:txBody>
            </p:sp>
          </p:grpSp>
          <p:pic>
            <p:nvPicPr>
              <p:cNvPr id="30" name="Picture 29">
                <a:extLst>
                  <a:ext uri="{FF2B5EF4-FFF2-40B4-BE49-F238E27FC236}">
                    <a16:creationId xmlns:a16="http://schemas.microsoft.com/office/drawing/2014/main" id="{32BFD2A5-4C06-4560-BA91-375021AE0ADF}"/>
                  </a:ext>
                </a:extLst>
              </p:cNvPr>
              <p:cNvPicPr>
                <a:picLocks noChangeAspect="1"/>
              </p:cNvPicPr>
              <p:nvPr/>
            </p:nvPicPr>
            <p:blipFill rotWithShape="1">
              <a:blip r:embed="rId3"/>
              <a:srcRect l="6190" t="52979" r="92613" b="44934"/>
              <a:stretch/>
            </p:blipFill>
            <p:spPr>
              <a:xfrm>
                <a:off x="817871" y="4927730"/>
                <a:ext cx="122798" cy="142837"/>
              </a:xfrm>
              <a:prstGeom prst="rect">
                <a:avLst/>
              </a:prstGeom>
            </p:spPr>
          </p:pic>
        </p:grpSp>
        <p:sp>
          <p:nvSpPr>
            <p:cNvPr id="27" name="Rectangle 1">
              <a:extLst>
                <a:ext uri="{FF2B5EF4-FFF2-40B4-BE49-F238E27FC236}">
                  <a16:creationId xmlns:a16="http://schemas.microsoft.com/office/drawing/2014/main" id="{80BECADB-E457-42AB-9087-75EBEB7B139B}"/>
                </a:ext>
              </a:extLst>
            </p:cNvPr>
            <p:cNvSpPr>
              <a:spLocks noChangeArrowheads="1"/>
            </p:cNvSpPr>
            <p:nvPr/>
          </p:nvSpPr>
          <p:spPr bwMode="auto">
            <a:xfrm rot="16200000">
              <a:off x="2599902" y="5238155"/>
              <a:ext cx="7057540" cy="127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323" eaLnBrk="0" fontAlgn="base" hangingPunct="0">
                <a:lnSpc>
                  <a:spcPct val="150000"/>
                </a:lnSpc>
                <a:spcBef>
                  <a:spcPct val="0"/>
                </a:spcBef>
                <a:spcAft>
                  <a:spcPct val="0"/>
                </a:spcAft>
              </a:pPr>
              <a:r>
                <a:rPr lang="en-US" altLang="LID4096" sz="1050" dirty="0">
                  <a:ea typeface="MS Mincho" panose="02020609040205080304" pitchFamily="49" charset="-128"/>
                  <a:cs typeface="Times New Roman" panose="02020603050405020304" pitchFamily="18" charset="0"/>
                </a:rPr>
                <a:t>Supplementary figure 2: </a:t>
              </a:r>
              <a:r>
                <a:rPr lang="en-US" altLang="LID4096" sz="1050" b="1" dirty="0">
                  <a:ea typeface="MS Mincho" panose="02020609040205080304" pitchFamily="49" charset="-128"/>
                  <a:cs typeface="Times New Roman" panose="02020603050405020304" pitchFamily="18" charset="0"/>
                </a:rPr>
                <a:t>Genome information of the four DMRs of interest. </a:t>
              </a:r>
              <a:r>
                <a:rPr lang="en-US" altLang="LID4096" sz="1050" dirty="0">
                  <a:ea typeface="MS Mincho" panose="02020609040205080304" pitchFamily="49" charset="-128"/>
                  <a:cs typeface="Times New Roman" panose="02020603050405020304" pitchFamily="18" charset="0"/>
                </a:rPr>
                <a:t>Genomic information on the DMRs for (A) KLF9, (B) SFXN1, (C) SPRED2 and (D) ALS2CL were created using the UCSC genome browser. For each DRM, the ideogram is shown and the genomic data, containing information about this genomic region: genes, sites of transcription, methylation and acetylation marks, open chromatin and clinically relevant SNP’s. The specific location of the DMRs are indicated with red in the ideogram and the genomic data. </a:t>
              </a:r>
            </a:p>
          </p:txBody>
        </p:sp>
      </p:grpSp>
    </p:spTree>
    <p:extLst>
      <p:ext uri="{BB962C8B-B14F-4D97-AF65-F5344CB8AC3E}">
        <p14:creationId xmlns:p14="http://schemas.microsoft.com/office/powerpoint/2010/main" val="8273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D79999-78B1-433C-9B3C-79C3FF3439FC}"/>
              </a:ext>
            </a:extLst>
          </p:cNvPr>
          <p:cNvSpPr txBox="1"/>
          <p:nvPr/>
        </p:nvSpPr>
        <p:spPr>
          <a:xfrm>
            <a:off x="321802" y="3051510"/>
            <a:ext cx="6268912" cy="760978"/>
          </a:xfrm>
          <a:prstGeom prst="rect">
            <a:avLst/>
          </a:prstGeom>
          <a:noFill/>
        </p:spPr>
        <p:txBody>
          <a:bodyPr wrap="square">
            <a:spAutoFit/>
          </a:bodyPr>
          <a:lstStyle/>
          <a:p>
            <a:pPr algn="just">
              <a:lnSpc>
                <a:spcPct val="150000"/>
              </a:lnSpc>
              <a:spcAft>
                <a:spcPts val="800"/>
              </a:spcAft>
            </a:pPr>
            <a:r>
              <a:rPr lang="en-GB" sz="1000" dirty="0">
                <a:effectLst/>
                <a:latin typeface="Calibri" panose="020F0502020204030204" pitchFamily="34" charset="0"/>
                <a:ea typeface="Calibri" panose="020F0502020204030204" pitchFamily="34" charset="0"/>
                <a:cs typeface="Calibri" panose="020F0502020204030204" pitchFamily="34" charset="0"/>
              </a:rPr>
              <a:t>Supplementary table </a:t>
            </a:r>
            <a:r>
              <a:rPr lang="en-GB" sz="1000" dirty="0">
                <a:latin typeface="Calibri" panose="020F0502020204030204" pitchFamily="34" charset="0"/>
                <a:ea typeface="Calibri" panose="020F0502020204030204" pitchFamily="34" charset="0"/>
                <a:cs typeface="Calibri" panose="020F0502020204030204" pitchFamily="34" charset="0"/>
              </a:rPr>
              <a:t>7</a:t>
            </a:r>
            <a:r>
              <a:rPr lang="en-GB" sz="1000" dirty="0">
                <a:effectLst/>
                <a:latin typeface="Calibri" panose="020F0502020204030204" pitchFamily="34" charset="0"/>
                <a:ea typeface="Calibri" panose="020F0502020204030204" pitchFamily="34" charset="0"/>
                <a:cs typeface="Calibri" panose="020F0502020204030204" pitchFamily="34" charset="0"/>
              </a:rPr>
              <a:t>: </a:t>
            </a:r>
            <a:r>
              <a:rPr lang="en-GB" sz="1000" b="1" dirty="0">
                <a:effectLst/>
                <a:latin typeface="Calibri" panose="020F0502020204030204" pitchFamily="34" charset="0"/>
                <a:ea typeface="Calibri" panose="020F0502020204030204" pitchFamily="34" charset="0"/>
                <a:cs typeface="Calibri" panose="020F0502020204030204" pitchFamily="34" charset="0"/>
              </a:rPr>
              <a:t>Outcome variables for gene-expression data.</a:t>
            </a:r>
            <a:r>
              <a:rPr lang="en-GB" sz="1000" dirty="0">
                <a:effectLst/>
                <a:latin typeface="Calibri" panose="020F0502020204030204" pitchFamily="34" charset="0"/>
                <a:ea typeface="Calibri" panose="020F0502020204030204" pitchFamily="34" charset="0"/>
                <a:cs typeface="Calibri" panose="020F0502020204030204" pitchFamily="34" charset="0"/>
              </a:rPr>
              <a:t> </a:t>
            </a:r>
            <a:r>
              <a:rPr lang="en-GB" sz="1000" dirty="0">
                <a:latin typeface="Calibri" panose="020F0502020204030204" pitchFamily="34" charset="0"/>
                <a:ea typeface="Calibri" panose="020F0502020204030204" pitchFamily="34" charset="0"/>
                <a:cs typeface="Calibri" panose="020F0502020204030204" pitchFamily="34" charset="0"/>
              </a:rPr>
              <a:t>The N, median relative expression, IQR (inter-quartile range, and p value from the Mann Witney U test is given fo</a:t>
            </a:r>
            <a:r>
              <a:rPr lang="en-GB" sz="1000" dirty="0">
                <a:effectLst/>
                <a:latin typeface="Calibri" panose="020F0502020204030204" pitchFamily="34" charset="0"/>
                <a:ea typeface="Calibri" panose="020F0502020204030204" pitchFamily="34" charset="0"/>
                <a:cs typeface="Calibri" panose="020F0502020204030204" pitchFamily="34" charset="0"/>
              </a:rPr>
              <a:t>r SCZ and CTR groups for each tissue (</a:t>
            </a:r>
            <a:r>
              <a:rPr lang="en-GB" sz="1000" dirty="0">
                <a:latin typeface="Calibri" panose="020F0502020204030204" pitchFamily="34" charset="0"/>
                <a:ea typeface="Calibri" panose="020F0502020204030204" pitchFamily="34" charset="0"/>
                <a:cs typeface="Calibri" panose="020F0502020204030204" pitchFamily="34" charset="0"/>
              </a:rPr>
              <a:t>GFM/GTS and Grey/White) and each gene separately.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17D59BA-9B77-4B51-8620-7374ABF4811F}"/>
              </a:ext>
            </a:extLst>
          </p:cNvPr>
          <p:cNvGraphicFramePr>
            <a:graphicFrameLocks noGrp="1"/>
          </p:cNvGraphicFramePr>
          <p:nvPr>
            <p:extLst>
              <p:ext uri="{D42A27DB-BD31-4B8C-83A1-F6EECF244321}">
                <p14:modId xmlns:p14="http://schemas.microsoft.com/office/powerpoint/2010/main" val="3891016621"/>
              </p:ext>
            </p:extLst>
          </p:nvPr>
        </p:nvGraphicFramePr>
        <p:xfrm>
          <a:off x="374303" y="864882"/>
          <a:ext cx="6163909" cy="2186628"/>
        </p:xfrm>
        <a:graphic>
          <a:graphicData uri="http://schemas.openxmlformats.org/drawingml/2006/table">
            <a:tbl>
              <a:tblPr>
                <a:tableStyleId>{8EC20E35-A176-4012-BC5E-935CFFF8708E}</a:tableStyleId>
              </a:tblPr>
              <a:tblGrid>
                <a:gridCol w="889439">
                  <a:extLst>
                    <a:ext uri="{9D8B030D-6E8A-4147-A177-3AD203B41FA5}">
                      <a16:colId xmlns:a16="http://schemas.microsoft.com/office/drawing/2014/main" val="3891720439"/>
                    </a:ext>
                  </a:extLst>
                </a:gridCol>
                <a:gridCol w="616442">
                  <a:extLst>
                    <a:ext uri="{9D8B030D-6E8A-4147-A177-3AD203B41FA5}">
                      <a16:colId xmlns:a16="http://schemas.microsoft.com/office/drawing/2014/main" val="438778281"/>
                    </a:ext>
                  </a:extLst>
                </a:gridCol>
                <a:gridCol w="474301">
                  <a:extLst>
                    <a:ext uri="{9D8B030D-6E8A-4147-A177-3AD203B41FA5}">
                      <a16:colId xmlns:a16="http://schemas.microsoft.com/office/drawing/2014/main" val="1127487325"/>
                    </a:ext>
                  </a:extLst>
                </a:gridCol>
                <a:gridCol w="916513">
                  <a:extLst>
                    <a:ext uri="{9D8B030D-6E8A-4147-A177-3AD203B41FA5}">
                      <a16:colId xmlns:a16="http://schemas.microsoft.com/office/drawing/2014/main" val="3650984726"/>
                    </a:ext>
                  </a:extLst>
                </a:gridCol>
                <a:gridCol w="620954">
                  <a:extLst>
                    <a:ext uri="{9D8B030D-6E8A-4147-A177-3AD203B41FA5}">
                      <a16:colId xmlns:a16="http://schemas.microsoft.com/office/drawing/2014/main" val="91634141"/>
                    </a:ext>
                  </a:extLst>
                </a:gridCol>
                <a:gridCol w="492351">
                  <a:extLst>
                    <a:ext uri="{9D8B030D-6E8A-4147-A177-3AD203B41FA5}">
                      <a16:colId xmlns:a16="http://schemas.microsoft.com/office/drawing/2014/main" val="1625627867"/>
                    </a:ext>
                  </a:extLst>
                </a:gridCol>
                <a:gridCol w="934563">
                  <a:extLst>
                    <a:ext uri="{9D8B030D-6E8A-4147-A177-3AD203B41FA5}">
                      <a16:colId xmlns:a16="http://schemas.microsoft.com/office/drawing/2014/main" val="3034839510"/>
                    </a:ext>
                  </a:extLst>
                </a:gridCol>
                <a:gridCol w="639003">
                  <a:extLst>
                    <a:ext uri="{9D8B030D-6E8A-4147-A177-3AD203B41FA5}">
                      <a16:colId xmlns:a16="http://schemas.microsoft.com/office/drawing/2014/main" val="3071746785"/>
                    </a:ext>
                  </a:extLst>
                </a:gridCol>
                <a:gridCol w="580343">
                  <a:extLst>
                    <a:ext uri="{9D8B030D-6E8A-4147-A177-3AD203B41FA5}">
                      <a16:colId xmlns:a16="http://schemas.microsoft.com/office/drawing/2014/main" val="1093224459"/>
                    </a:ext>
                  </a:extLst>
                </a:gridCol>
              </a:tblGrid>
              <a:tr h="296028">
                <a:tc>
                  <a:txBody>
                    <a:bodyPr/>
                    <a:lstStyle/>
                    <a:p>
                      <a:pPr algn="ctr" fontAlgn="ctr"/>
                      <a:r>
                        <a:rPr lang="nl-NL" sz="1000" b="1" u="none" strike="noStrike" dirty="0">
                          <a:effectLst/>
                        </a:rPr>
                        <a:t>Tissue</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Gene</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N SCZ</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Median SCZ</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IQR SCZ</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N CTR</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Median CTR</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IQR CTR</a:t>
                      </a:r>
                      <a:endParaRPr lang="nl-NL" sz="1000" b="1"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b="1" u="none" strike="noStrike" dirty="0">
                          <a:effectLst/>
                        </a:rPr>
                        <a:t>p value</a:t>
                      </a:r>
                      <a:endParaRPr lang="nl-NL" sz="1000" b="1"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1588129936"/>
                  </a:ext>
                </a:extLst>
              </a:tr>
              <a:tr h="157550">
                <a:tc>
                  <a:txBody>
                    <a:bodyPr/>
                    <a:lstStyle/>
                    <a:p>
                      <a:pPr algn="l" fontAlgn="ctr"/>
                      <a:r>
                        <a:rPr lang="nl-NL" sz="1000" u="none" strike="noStrike" dirty="0">
                          <a:effectLst/>
                        </a:rPr>
                        <a:t>GFM Grey</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KLF9</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391.8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438.6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9</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977.6</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421.2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b="1" u="none" strike="noStrike" dirty="0">
                          <a:effectLst/>
                        </a:rPr>
                        <a:t>0.0021</a:t>
                      </a:r>
                      <a:endParaRPr lang="en-NL" sz="1000" b="1"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3120406736"/>
                  </a:ext>
                </a:extLst>
              </a:tr>
              <a:tr h="157550">
                <a:tc>
                  <a:txBody>
                    <a:bodyPr/>
                    <a:lstStyle/>
                    <a:p>
                      <a:pPr algn="l" fontAlgn="ctr"/>
                      <a:r>
                        <a:rPr lang="nl-NL" sz="1000" u="none" strike="noStrike" dirty="0">
                          <a:effectLst/>
                        </a:rPr>
                        <a:t>GFM White</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KLF9</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361.3</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329.1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704.2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409.1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0.0127</a:t>
                      </a:r>
                      <a:endParaRPr lang="en-NL" sz="1000" b="0" i="0" u="none" strike="noStrike">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3173607600"/>
                  </a:ext>
                </a:extLst>
              </a:tr>
              <a:tr h="157550">
                <a:tc>
                  <a:txBody>
                    <a:bodyPr/>
                    <a:lstStyle/>
                    <a:p>
                      <a:pPr algn="l" fontAlgn="ctr"/>
                      <a:r>
                        <a:rPr lang="nl-NL" sz="1000" u="none" strike="noStrike">
                          <a:effectLst/>
                        </a:rPr>
                        <a:t>GTS Grey</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KLF9</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473.9</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316.1</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14</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289.1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268.8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0.0358</a:t>
                      </a:r>
                      <a:endParaRPr lang="en-NL" sz="1000" b="0" i="0" u="none" strike="noStrike">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3524115819"/>
                  </a:ext>
                </a:extLst>
              </a:tr>
              <a:tr h="157550">
                <a:tc>
                  <a:txBody>
                    <a:bodyPr/>
                    <a:lstStyle/>
                    <a:p>
                      <a:pPr algn="l" fontAlgn="ctr"/>
                      <a:r>
                        <a:rPr lang="nl-NL" sz="1000" u="none" strike="noStrike">
                          <a:effectLst/>
                        </a:rPr>
                        <a:t>GTS White</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KLF9</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326.4</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334.7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330.2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331.5</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0.8916</a:t>
                      </a:r>
                      <a:endParaRPr lang="en-NL" sz="1000" b="0"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2229419047"/>
                  </a:ext>
                </a:extLst>
              </a:tr>
              <a:tr h="157550">
                <a:tc>
                  <a:txBody>
                    <a:bodyPr/>
                    <a:lstStyle/>
                    <a:p>
                      <a:pPr algn="l" fontAlgn="ctr"/>
                      <a:r>
                        <a:rPr lang="nl-NL" sz="1000" u="none" strike="noStrike" dirty="0">
                          <a:effectLst/>
                        </a:rPr>
                        <a:t>GFM Grey</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SFXN1</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139.8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162.7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488.9</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208.5</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b="1" u="none" strike="noStrike" dirty="0">
                          <a:effectLst/>
                        </a:rPr>
                        <a:t>0.0022</a:t>
                      </a:r>
                      <a:endParaRPr lang="en-NL" sz="1000" b="1"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1207990617"/>
                  </a:ext>
                </a:extLst>
              </a:tr>
              <a:tr h="157550">
                <a:tc>
                  <a:txBody>
                    <a:bodyPr/>
                    <a:lstStyle/>
                    <a:p>
                      <a:pPr algn="l" fontAlgn="ctr"/>
                      <a:r>
                        <a:rPr lang="nl-NL" sz="1000" u="none" strike="noStrike">
                          <a:effectLst/>
                        </a:rPr>
                        <a:t>GFM White</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SFXN1</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157.3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86.8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356.7</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196.1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0.02</a:t>
                      </a:r>
                      <a:endParaRPr lang="en-NL" sz="1000" b="0" i="0" u="none" strike="noStrike">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345467875"/>
                  </a:ext>
                </a:extLst>
              </a:tr>
              <a:tr h="157550">
                <a:tc>
                  <a:txBody>
                    <a:bodyPr/>
                    <a:lstStyle/>
                    <a:p>
                      <a:pPr algn="l" fontAlgn="ctr"/>
                      <a:r>
                        <a:rPr lang="nl-NL" sz="1000" u="none" strike="noStrike">
                          <a:effectLst/>
                        </a:rPr>
                        <a:t>GTS Grey</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SFXN1</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155.3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143.6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14</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102.6</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76.46</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0.2591</a:t>
                      </a:r>
                      <a:endParaRPr lang="en-NL" sz="1000" b="0" i="0" u="none" strike="noStrike">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2595489797"/>
                  </a:ext>
                </a:extLst>
              </a:tr>
              <a:tr h="157550">
                <a:tc>
                  <a:txBody>
                    <a:bodyPr/>
                    <a:lstStyle/>
                    <a:p>
                      <a:pPr algn="l" fontAlgn="ctr"/>
                      <a:r>
                        <a:rPr lang="nl-NL" sz="1000" u="none" strike="noStrike">
                          <a:effectLst/>
                        </a:rPr>
                        <a:t>GTS White</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SFXN1</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153.3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153.3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109.5</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46.5</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0.0831</a:t>
                      </a:r>
                      <a:endParaRPr lang="en-NL" sz="1000" b="0" i="0" u="none" strike="noStrike">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3103125457"/>
                  </a:ext>
                </a:extLst>
              </a:tr>
              <a:tr h="157550">
                <a:tc>
                  <a:txBody>
                    <a:bodyPr/>
                    <a:lstStyle/>
                    <a:p>
                      <a:pPr algn="l" fontAlgn="ctr"/>
                      <a:r>
                        <a:rPr lang="nl-NL" sz="1000" u="none" strike="noStrike" dirty="0">
                          <a:effectLst/>
                        </a:rPr>
                        <a:t>GFM Grey</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SPRED2</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154.7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199.78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9</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282.3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279.3</a:t>
                      </a:r>
                      <a:endParaRPr lang="en-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0.1142</a:t>
                      </a:r>
                      <a:endParaRPr lang="en-NL" sz="1000" b="0"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129244937"/>
                  </a:ext>
                </a:extLst>
              </a:tr>
              <a:tr h="157550">
                <a:tc>
                  <a:txBody>
                    <a:bodyPr/>
                    <a:lstStyle/>
                    <a:p>
                      <a:pPr algn="l" fontAlgn="ctr"/>
                      <a:r>
                        <a:rPr lang="nl-NL" sz="1000" u="none" strike="noStrike" dirty="0">
                          <a:effectLst/>
                        </a:rPr>
                        <a:t>GFM White</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SPRED2</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98.6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44.9</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193.8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70.3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b="1" u="none" strike="noStrike" dirty="0">
                          <a:effectLst/>
                        </a:rPr>
                        <a:t>0.0023</a:t>
                      </a:r>
                      <a:endParaRPr lang="en-NL" sz="1000" b="1"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12949501"/>
                  </a:ext>
                </a:extLst>
              </a:tr>
              <a:tr h="157550">
                <a:tc>
                  <a:txBody>
                    <a:bodyPr/>
                    <a:lstStyle/>
                    <a:p>
                      <a:pPr algn="l" fontAlgn="ctr"/>
                      <a:r>
                        <a:rPr lang="nl-NL" sz="1000" u="none" strike="noStrike" dirty="0">
                          <a:effectLst/>
                        </a:rPr>
                        <a:t>GTS Grey</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SPRED2</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150.6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93.5</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12</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104</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168.1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0.1375</a:t>
                      </a:r>
                      <a:endParaRPr lang="en-NL" sz="1000" b="0"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2354298290"/>
                  </a:ext>
                </a:extLst>
              </a:tr>
              <a:tr h="157550">
                <a:tc>
                  <a:txBody>
                    <a:bodyPr/>
                    <a:lstStyle/>
                    <a:p>
                      <a:pPr algn="l" fontAlgn="ctr"/>
                      <a:r>
                        <a:rPr lang="nl-NL" sz="1000" u="none" strike="noStrike" dirty="0">
                          <a:effectLst/>
                        </a:rPr>
                        <a:t>GTS White</a:t>
                      </a:r>
                      <a:endParaRPr lang="nl-NL" sz="1000" b="0" i="0" u="none" strike="noStrike" dirty="0">
                        <a:solidFill>
                          <a:srgbClr val="000000"/>
                        </a:solidFill>
                        <a:effectLst/>
                        <a:latin typeface="Calibri" panose="020F0502020204030204" pitchFamily="34" charset="0"/>
                      </a:endParaRPr>
                    </a:p>
                  </a:txBody>
                  <a:tcPr marL="4146" marR="4146" marT="4146" marB="0" anchor="ctr"/>
                </a:tc>
                <a:tc>
                  <a:txBody>
                    <a:bodyPr/>
                    <a:lstStyle/>
                    <a:p>
                      <a:pPr algn="ctr" fontAlgn="ctr"/>
                      <a:r>
                        <a:rPr lang="nl-NL" sz="1000" u="none" strike="noStrike">
                          <a:effectLst/>
                        </a:rPr>
                        <a:t>SPRED2</a:t>
                      </a:r>
                      <a:endParaRPr lang="nl-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146</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100.8</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11</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77.84</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a:effectLst/>
                        </a:rPr>
                        <a:t>140.3</a:t>
                      </a:r>
                      <a:endParaRPr lang="en-NL" sz="1000" b="0" i="0" u="none" strike="noStrike">
                        <a:solidFill>
                          <a:srgbClr val="000000"/>
                        </a:solidFill>
                        <a:effectLst/>
                        <a:latin typeface="Calibri" panose="020F0502020204030204" pitchFamily="34" charset="0"/>
                      </a:endParaRPr>
                    </a:p>
                  </a:txBody>
                  <a:tcPr marL="4146" marR="4146" marT="4146" marB="0" anchor="ctr"/>
                </a:tc>
                <a:tc>
                  <a:txBody>
                    <a:bodyPr/>
                    <a:lstStyle/>
                    <a:p>
                      <a:pPr algn="ctr" fontAlgn="ctr"/>
                      <a:r>
                        <a:rPr lang="en-NL" sz="1000" u="none" strike="noStrike" dirty="0">
                          <a:effectLst/>
                        </a:rPr>
                        <a:t>0.4043</a:t>
                      </a:r>
                      <a:endParaRPr lang="en-NL" sz="1000" b="0" i="0" u="none" strike="noStrike" dirty="0">
                        <a:solidFill>
                          <a:srgbClr val="000000"/>
                        </a:solidFill>
                        <a:effectLst/>
                        <a:latin typeface="Calibri" panose="020F0502020204030204" pitchFamily="34" charset="0"/>
                      </a:endParaRPr>
                    </a:p>
                  </a:txBody>
                  <a:tcPr marL="4146" marR="4146" marT="4146" marB="0" anchor="ctr"/>
                </a:tc>
                <a:extLst>
                  <a:ext uri="{0D108BD9-81ED-4DB2-BD59-A6C34878D82A}">
                    <a16:rowId xmlns:a16="http://schemas.microsoft.com/office/drawing/2014/main" val="4059505741"/>
                  </a:ext>
                </a:extLst>
              </a:tr>
            </a:tbl>
          </a:graphicData>
        </a:graphic>
      </p:graphicFrame>
    </p:spTree>
    <p:extLst>
      <p:ext uri="{BB962C8B-B14F-4D97-AF65-F5344CB8AC3E}">
        <p14:creationId xmlns:p14="http://schemas.microsoft.com/office/powerpoint/2010/main" val="3901820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46266</TotalTime>
  <Words>2326</Words>
  <Application>Microsoft Macintosh PowerPoint</Application>
  <PresentationFormat>A4 Paper (210x297 mm)</PresentationFormat>
  <Paragraphs>1243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Berdenis van Berlekom</dc:creator>
  <cp:lastModifiedBy>Storm Johnson</cp:lastModifiedBy>
  <cp:revision>16</cp:revision>
  <dcterms:created xsi:type="dcterms:W3CDTF">2020-08-21T12:16:13Z</dcterms:created>
  <dcterms:modified xsi:type="dcterms:W3CDTF">2021-07-12T14:17:42Z</dcterms:modified>
</cp:coreProperties>
</file>