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265" r:id="rId2"/>
    <p:sldId id="266" r:id="rId3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98" y="53"/>
      </p:cViewPr>
      <p:guideLst>
        <p:guide orient="horz" pos="3402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20000" cy="12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D6EC8-3D1C-445D-8CBB-EDE3BF7455F5}" type="datetimeFigureOut">
              <a:rPr lang="ca-ES" smtClean="0"/>
              <a:pPr/>
              <a:t>30/12/2020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BA844-2272-4BA6-B1D0-8DA2FC39D9E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00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799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699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598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497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397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297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196" algn="l" defTabSz="959799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S2.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Comethylation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DDR1 with conventional brain cell type gene markers in DLPFC and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tissues from patients with BD and HCs.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Correlograms for the average methylation levels between DDR1 and conventional oligodendrocyte and myelin genes and gene markers for astrocytes, microglia, and neurons in OC tissues. Each significant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-value after adjustment by the BH method (FDR 0.05) is associated with a symbol (***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&lt;0.001, **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&lt;0.01, 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&lt;0.05).  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Abbreviations: DLPFC: Dorsolateral prefrontal cortex;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+: Neuronal nuclei; 5-mC: 5-methylcytosine; HC: Healthy controls; BD: Bipolar disorder; BH: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Hochberg method; FDR: False discovery rate.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BA844-2272-4BA6-B1D0-8DA2FC39D9E6}" type="slidenum">
              <a:rPr lang="ca-ES" smtClean="0"/>
              <a:pPr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053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73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96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21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21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8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9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80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40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06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96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96E6-B2FA-4DD8-9A07-C539388084D1}" type="datetimeFigureOut">
              <a:rPr lang="es-ES" smtClean="0"/>
              <a:pPr/>
              <a:t>30/12/2020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0153-EF3E-4C0A-8D39-D1C0E4D296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1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47027604-B78F-4E03-8D86-B64D3FFC75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"/>
          <a:stretch/>
        </p:blipFill>
        <p:spPr>
          <a:xfrm>
            <a:off x="12409722" y="359881"/>
            <a:ext cx="5470610" cy="5093208"/>
          </a:xfrm>
          <a:prstGeom prst="rect">
            <a:avLst/>
          </a:prstGeom>
        </p:spPr>
      </p:pic>
      <p:pic>
        <p:nvPicPr>
          <p:cNvPr id="6" name="Imagen 5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3492EDA1-91F2-4FF4-8EF8-53DC26FDE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78" y="359881"/>
            <a:ext cx="5677953" cy="509320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218DF77C-8117-4BAB-BCDD-E7541EDFC9F7}"/>
              </a:ext>
            </a:extLst>
          </p:cNvPr>
          <p:cNvSpPr txBox="1"/>
          <p:nvPr/>
        </p:nvSpPr>
        <p:spPr>
          <a:xfrm rot="16200000">
            <a:off x="-729165" y="1836387"/>
            <a:ext cx="249299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DLPFC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1C227BB-E67E-4D07-A35B-A4EEA73B0307}"/>
              </a:ext>
            </a:extLst>
          </p:cNvPr>
          <p:cNvSpPr txBox="1"/>
          <p:nvPr/>
        </p:nvSpPr>
        <p:spPr>
          <a:xfrm rot="16200000">
            <a:off x="-195143" y="7530408"/>
            <a:ext cx="14249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NeuN</a:t>
            </a:r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FD44B53-73FB-49E8-B3C5-50F4CF35BEE4}"/>
              </a:ext>
            </a:extLst>
          </p:cNvPr>
          <p:cNvSpPr txBox="1"/>
          <p:nvPr/>
        </p:nvSpPr>
        <p:spPr>
          <a:xfrm>
            <a:off x="2880331" y="91454"/>
            <a:ext cx="15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C228DB5-9E99-4D14-88F3-5DB8E70C548B}"/>
              </a:ext>
            </a:extLst>
          </p:cNvPr>
          <p:cNvSpPr txBox="1"/>
          <p:nvPr/>
        </p:nvSpPr>
        <p:spPr>
          <a:xfrm>
            <a:off x="14640331" y="91454"/>
            <a:ext cx="15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E29EA86-E665-48D5-8B6E-C8A491E55B72}"/>
              </a:ext>
            </a:extLst>
          </p:cNvPr>
          <p:cNvSpPr txBox="1"/>
          <p:nvPr/>
        </p:nvSpPr>
        <p:spPr>
          <a:xfrm>
            <a:off x="9000331" y="91454"/>
            <a:ext cx="15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</a:p>
        </p:txBody>
      </p:sp>
      <p:pic>
        <p:nvPicPr>
          <p:cNvPr id="3" name="Imagen 2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161599F3-1A06-43A4-B04C-B582020FBFE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t="6944" r="6113" b="2856"/>
          <a:stretch/>
        </p:blipFill>
        <p:spPr>
          <a:xfrm>
            <a:off x="980409" y="599881"/>
            <a:ext cx="4989606" cy="4594030"/>
          </a:xfrm>
          <a:prstGeom prst="rect">
            <a:avLst/>
          </a:prstGeom>
        </p:spPr>
      </p:pic>
      <p:pic>
        <p:nvPicPr>
          <p:cNvPr id="20" name="Imagen 19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1B8CE51B-1B97-491B-9FAA-D1E0BD448ED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2" t="6669" r="12924"/>
          <a:stretch/>
        </p:blipFill>
        <p:spPr>
          <a:xfrm>
            <a:off x="6600331" y="5523548"/>
            <a:ext cx="5506598" cy="4753546"/>
          </a:xfrm>
          <a:prstGeom prst="rect">
            <a:avLst/>
          </a:prstGeom>
        </p:spPr>
      </p:pic>
      <p:pic>
        <p:nvPicPr>
          <p:cNvPr id="22" name="Imagen 21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FE602ECA-99A5-4F74-A4D4-83850C103C6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t="6669" r="13773"/>
          <a:stretch/>
        </p:blipFill>
        <p:spPr>
          <a:xfrm>
            <a:off x="840331" y="5519881"/>
            <a:ext cx="5280000" cy="4753546"/>
          </a:xfrm>
          <a:prstGeom prst="rect">
            <a:avLst/>
          </a:prstGeom>
        </p:spPr>
      </p:pic>
      <p:pic>
        <p:nvPicPr>
          <p:cNvPr id="24" name="Imagen 23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FBE0D9EA-D8D3-46D7-9E72-065DC232A96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t="6669" r="13773"/>
          <a:stretch/>
        </p:blipFill>
        <p:spPr>
          <a:xfrm>
            <a:off x="12600331" y="5509589"/>
            <a:ext cx="5280000" cy="475354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69FF781-DE60-4E37-96E7-53230FD569C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987"/>
          <a:stretch/>
        </p:blipFill>
        <p:spPr>
          <a:xfrm>
            <a:off x="882232" y="866890"/>
            <a:ext cx="852608" cy="37336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66A7438-7E33-449E-BD59-50F5BB240B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07612" y="973121"/>
            <a:ext cx="853514" cy="3737172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7B2CE75A-9845-449E-A38F-0F243BAF683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987"/>
          <a:stretch/>
        </p:blipFill>
        <p:spPr>
          <a:xfrm>
            <a:off x="12635672" y="922876"/>
            <a:ext cx="852608" cy="3733655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C929CD03-E350-4F8C-B19A-6896D33994F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987"/>
          <a:stretch/>
        </p:blipFill>
        <p:spPr>
          <a:xfrm>
            <a:off x="862333" y="5700792"/>
            <a:ext cx="852608" cy="391814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30B4C4D-9B4C-46BB-AE87-26EF350049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3181" y="5714359"/>
            <a:ext cx="853514" cy="390457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C5D0B00E-63AF-4425-8E97-8450E120BCB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987"/>
          <a:stretch/>
        </p:blipFill>
        <p:spPr>
          <a:xfrm>
            <a:off x="12647224" y="5738892"/>
            <a:ext cx="852608" cy="3860989"/>
          </a:xfrm>
          <a:prstGeom prst="rect">
            <a:avLst/>
          </a:prstGeom>
        </p:spPr>
      </p:pic>
      <p:graphicFrame>
        <p:nvGraphicFramePr>
          <p:cNvPr id="51" name="Tabla 5">
            <a:extLst>
              <a:ext uri="{FF2B5EF4-FFF2-40B4-BE49-F238E27FC236}">
                <a16:creationId xmlns:a16="http://schemas.microsoft.com/office/drawing/2014/main" id="{D644C0B8-2C77-4813-A9A2-7CB585701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40473"/>
              </p:ext>
            </p:extLst>
          </p:nvPr>
        </p:nvGraphicFramePr>
        <p:xfrm>
          <a:off x="6080790" y="10273594"/>
          <a:ext cx="2982649" cy="49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26">
                  <a:extLst>
                    <a:ext uri="{9D8B030D-6E8A-4147-A177-3AD203B41FA5}">
                      <a16:colId xmlns:a16="http://schemas.microsoft.com/office/drawing/2014/main" val="1558985783"/>
                    </a:ext>
                  </a:extLst>
                </a:gridCol>
                <a:gridCol w="2143223">
                  <a:extLst>
                    <a:ext uri="{9D8B030D-6E8A-4147-A177-3AD203B41FA5}">
                      <a16:colId xmlns:a16="http://schemas.microsoft.com/office/drawing/2014/main" val="372604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Microglia</a:t>
                      </a:r>
                      <a:endParaRPr lang="ca-ES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40732"/>
                  </a:ext>
                </a:extLst>
              </a:tr>
            </a:tbl>
          </a:graphicData>
        </a:graphic>
      </p:graphicFrame>
      <p:graphicFrame>
        <p:nvGraphicFramePr>
          <p:cNvPr id="52" name="Tabla 5">
            <a:extLst>
              <a:ext uri="{FF2B5EF4-FFF2-40B4-BE49-F238E27FC236}">
                <a16:creationId xmlns:a16="http://schemas.microsoft.com/office/drawing/2014/main" id="{C3C24332-F7A5-4DC0-8C5B-E7282FF85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39778"/>
              </p:ext>
            </p:extLst>
          </p:nvPr>
        </p:nvGraphicFramePr>
        <p:xfrm>
          <a:off x="3036824" y="10273594"/>
          <a:ext cx="2982649" cy="49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26">
                  <a:extLst>
                    <a:ext uri="{9D8B030D-6E8A-4147-A177-3AD203B41FA5}">
                      <a16:colId xmlns:a16="http://schemas.microsoft.com/office/drawing/2014/main" val="1558985783"/>
                    </a:ext>
                  </a:extLst>
                </a:gridCol>
                <a:gridCol w="2143223">
                  <a:extLst>
                    <a:ext uri="{9D8B030D-6E8A-4147-A177-3AD203B41FA5}">
                      <a16:colId xmlns:a16="http://schemas.microsoft.com/office/drawing/2014/main" val="3726045230"/>
                    </a:ext>
                  </a:extLst>
                </a:gridCol>
              </a:tblGrid>
              <a:tr h="256675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E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Astrocytes</a:t>
                      </a:r>
                      <a:endParaRPr lang="ca-ES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40732"/>
                  </a:ext>
                </a:extLst>
              </a:tr>
            </a:tbl>
          </a:graphicData>
        </a:graphic>
      </p:graphicFrame>
      <p:graphicFrame>
        <p:nvGraphicFramePr>
          <p:cNvPr id="53" name="Tabla 5">
            <a:extLst>
              <a:ext uri="{FF2B5EF4-FFF2-40B4-BE49-F238E27FC236}">
                <a16:creationId xmlns:a16="http://schemas.microsoft.com/office/drawing/2014/main" id="{0B781567-F8D8-4F35-A149-2C121529B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62529"/>
              </p:ext>
            </p:extLst>
          </p:nvPr>
        </p:nvGraphicFramePr>
        <p:xfrm>
          <a:off x="9137682" y="10273594"/>
          <a:ext cx="2982649" cy="49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26">
                  <a:extLst>
                    <a:ext uri="{9D8B030D-6E8A-4147-A177-3AD203B41FA5}">
                      <a16:colId xmlns:a16="http://schemas.microsoft.com/office/drawing/2014/main" val="1558985783"/>
                    </a:ext>
                  </a:extLst>
                </a:gridCol>
                <a:gridCol w="2143223">
                  <a:extLst>
                    <a:ext uri="{9D8B030D-6E8A-4147-A177-3AD203B41FA5}">
                      <a16:colId xmlns:a16="http://schemas.microsoft.com/office/drawing/2014/main" val="372604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Neurons</a:t>
                      </a:r>
                      <a:endParaRPr lang="ca-ES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40732"/>
                  </a:ext>
                </a:extLst>
              </a:tr>
            </a:tbl>
          </a:graphicData>
        </a:graphic>
      </p:graphicFrame>
      <p:graphicFrame>
        <p:nvGraphicFramePr>
          <p:cNvPr id="54" name="Tabla 5">
            <a:extLst>
              <a:ext uri="{FF2B5EF4-FFF2-40B4-BE49-F238E27FC236}">
                <a16:creationId xmlns:a16="http://schemas.microsoft.com/office/drawing/2014/main" id="{0539284E-1243-45D1-8DF8-0D712704C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01827"/>
              </p:ext>
            </p:extLst>
          </p:nvPr>
        </p:nvGraphicFramePr>
        <p:xfrm>
          <a:off x="12017682" y="10273594"/>
          <a:ext cx="2982649" cy="49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26">
                  <a:extLst>
                    <a:ext uri="{9D8B030D-6E8A-4147-A177-3AD203B41FA5}">
                      <a16:colId xmlns:a16="http://schemas.microsoft.com/office/drawing/2014/main" val="1558985783"/>
                    </a:ext>
                  </a:extLst>
                </a:gridCol>
                <a:gridCol w="2143223">
                  <a:extLst>
                    <a:ext uri="{9D8B030D-6E8A-4147-A177-3AD203B41FA5}">
                      <a16:colId xmlns:a16="http://schemas.microsoft.com/office/drawing/2014/main" val="372604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Oligodendrocytes</a:t>
                      </a:r>
                      <a:endParaRPr lang="ca-ES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40732"/>
                  </a:ext>
                </a:extLst>
              </a:tr>
            </a:tbl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:a16="http://schemas.microsoft.com/office/drawing/2014/main" id="{B9A7431D-F15C-48F2-A751-A488FFAFA04F}"/>
              </a:ext>
            </a:extLst>
          </p:cNvPr>
          <p:cNvSpPr/>
          <p:nvPr/>
        </p:nvSpPr>
        <p:spPr>
          <a:xfrm>
            <a:off x="0" y="10589105"/>
            <a:ext cx="18000663" cy="180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451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54FA86-7C04-4962-9880-A2F7CD84B5F8}"/>
              </a:ext>
            </a:extLst>
          </p:cNvPr>
          <p:cNvSpPr/>
          <p:nvPr/>
        </p:nvSpPr>
        <p:spPr>
          <a:xfrm>
            <a:off x="240331" y="239882"/>
            <a:ext cx="17760332" cy="2330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S2.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Comethylation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DDR1 with conventional brain cell type gene markers in DLPFC and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tissues from patients with BD and HCs.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Correlograms for the average methylation levels between DDR1 and conventional oligodendrocyte and myelin genes and gene markers for astrocytes, microglia, and neurons in OC tissues. Each significant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-value after adjustment by the BH method (FDR 0.05) is associated with a symbol (***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&lt;0.001, **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&lt;0.01, *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&lt;0.05).  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Abbreviations: DLPFC: Dorsolateral prefrontal cortex;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+: Neuronal nuclei; 5-mC: 5-methylcytosine; HC: Healthy controls; BD: Bipolar disorder; BH: Benjamini &amp; Hochberg method; FDR: False discovery rate.</a:t>
            </a:r>
            <a:endParaRPr lang="ca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6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265</Words>
  <Application>Microsoft Office PowerPoint</Application>
  <PresentationFormat>Personalizado</PresentationFormat>
  <Paragraphs>16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García Ruiz</dc:creator>
  <cp:lastModifiedBy>Beatriz Garcia Ruiz</cp:lastModifiedBy>
  <cp:revision>95</cp:revision>
  <dcterms:created xsi:type="dcterms:W3CDTF">2020-01-07T18:46:18Z</dcterms:created>
  <dcterms:modified xsi:type="dcterms:W3CDTF">2020-12-30T08:03:45Z</dcterms:modified>
</cp:coreProperties>
</file>