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sldIdLst>
    <p:sldId id="256" r:id="rId2"/>
  </p:sldIdLst>
  <p:sldSz cx="6858000" cy="8591550"/>
  <p:notesSz cx="6858000" cy="9144000"/>
  <p:custDataLst>
    <p:tags r:id="rId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72" userDrawn="1">
          <p15:clr>
            <a:srgbClr val="A4A3A4"/>
          </p15:clr>
        </p15:guide>
        <p15:guide id="2" pos="33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0116" autoAdjust="0"/>
  </p:normalViewPr>
  <p:slideViewPr>
    <p:cSldViewPr snapToGrid="0" showGuides="1">
      <p:cViewPr>
        <p:scale>
          <a:sx n="100" d="100"/>
          <a:sy n="100" d="100"/>
        </p:scale>
        <p:origin x="2532" y="72"/>
      </p:cViewPr>
      <p:guideLst>
        <p:guide orient="horz" pos="772"/>
        <p:guide pos="33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67E76-3F9A-4F38-9834-8CA9BCC9525B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1143000"/>
            <a:ext cx="2463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D827F-313F-4FBD-AFC8-C5470F11386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4632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 2:  Way of the opioid in </a:t>
            </a:r>
            <a:r>
              <a:rPr lang="en-GB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Ecuador </a:t>
            </a:r>
            <a:endParaRPr lang="de-DE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D827F-313F-4FBD-AFC8-C5470F11386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7404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06072"/>
            <a:ext cx="5829300" cy="299113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512553"/>
            <a:ext cx="5143500" cy="20743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17312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2178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57421"/>
            <a:ext cx="1478756" cy="7280941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57421"/>
            <a:ext cx="4350544" cy="7280941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89918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96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141923"/>
            <a:ext cx="5915025" cy="3573846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5749579"/>
            <a:ext cx="5915025" cy="1879401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850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287102"/>
            <a:ext cx="2914650" cy="54512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287102"/>
            <a:ext cx="2914650" cy="545126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751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57422"/>
            <a:ext cx="5915025" cy="1660636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106123"/>
            <a:ext cx="2901255" cy="103217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138302"/>
            <a:ext cx="2901255" cy="461597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106123"/>
            <a:ext cx="2915543" cy="103217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138302"/>
            <a:ext cx="2915543" cy="4615970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888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7703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9317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2770"/>
            <a:ext cx="2211884" cy="20046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237026"/>
            <a:ext cx="3471863" cy="610556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577465"/>
            <a:ext cx="2211884" cy="477507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43896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72770"/>
            <a:ext cx="2211884" cy="200469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237026"/>
            <a:ext cx="3471863" cy="610556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577465"/>
            <a:ext cx="2211884" cy="477507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13354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57422"/>
            <a:ext cx="5915025" cy="1660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287102"/>
            <a:ext cx="5915025" cy="54512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7963096"/>
            <a:ext cx="1543050" cy="4574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74F76-42EE-4479-9EC9-B5D19CC6E12E}" type="datetimeFigureOut">
              <a:rPr lang="de-DE" smtClean="0"/>
              <a:t>14.04.2023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7963096"/>
            <a:ext cx="2314575" cy="4574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7963096"/>
            <a:ext cx="1543050" cy="4574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B18D5-2F9C-461D-8494-E9687975C821}" type="slidenum">
              <a:rPr lang="de-DE" smtClean="0"/>
              <a:t>‹Nr.›</a:t>
            </a:fld>
            <a:endParaRPr lang="de-DE"/>
          </a:p>
        </p:txBody>
      </p:sp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80310869"/>
              </p:ext>
            </p:extLst>
          </p:nvPr>
        </p:nvGraphicFramePr>
        <p:xfrm>
          <a:off x="896" y="1991"/>
          <a:ext cx="893" cy="1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think-cell Folie" r:id="rId15" imgW="347" imgH="348" progId="TCLayout.ActiveDocument.1">
                  <p:embed/>
                </p:oleObj>
              </mc:Choice>
              <mc:Fallback>
                <p:oleObj name="think-cell Folie" r:id="rId15" imgW="347" imgH="348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96" y="1991"/>
                        <a:ext cx="893" cy="19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580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/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3878650981"/>
              </p:ext>
            </p:extLst>
          </p:nvPr>
        </p:nvGraphicFramePr>
        <p:xfrm>
          <a:off x="-7405510" y="-1797402"/>
          <a:ext cx="2823" cy="28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9" name="think-cell Folie" r:id="rId5" imgW="347" imgH="348" progId="TCLayout.ActiveDocument.1">
                  <p:embed/>
                </p:oleObj>
              </mc:Choice>
              <mc:Fallback>
                <p:oleObj name="think-cell Folie" r:id="rId5" imgW="347" imgH="34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7405510" y="-1797402"/>
                        <a:ext cx="2823" cy="28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1" name="Gerade Verbindung mit Pfeil 40"/>
          <p:cNvCxnSpPr/>
          <p:nvPr/>
        </p:nvCxnSpPr>
        <p:spPr>
          <a:xfrm>
            <a:off x="3627122" y="1139847"/>
            <a:ext cx="166529" cy="4311247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feld 78"/>
          <p:cNvSpPr txBox="1">
            <a:spLocks noChangeArrowheads="1"/>
          </p:cNvSpPr>
          <p:nvPr/>
        </p:nvSpPr>
        <p:spPr bwMode="auto">
          <a:xfrm>
            <a:off x="2824165" y="3944517"/>
            <a:ext cx="896937" cy="4397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Encouraging</a:t>
            </a: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competition</a:t>
            </a: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altLang="de-DE" sz="1799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27" name="Textfeld 76"/>
          <p:cNvSpPr txBox="1">
            <a:spLocks noChangeArrowheads="1"/>
          </p:cNvSpPr>
          <p:nvPr/>
        </p:nvSpPr>
        <p:spPr bwMode="auto">
          <a:xfrm>
            <a:off x="4384045" y="3118297"/>
            <a:ext cx="876618" cy="866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Regulatory framework; authorization imported &amp; domestic; manufacturing until post registration control 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26" name="Textfeld 75"/>
          <p:cNvSpPr txBox="1">
            <a:spLocks noChangeArrowheads="1"/>
          </p:cNvSpPr>
          <p:nvPr/>
        </p:nvSpPr>
        <p:spPr bwMode="auto">
          <a:xfrm>
            <a:off x="607694" y="2542402"/>
            <a:ext cx="1609725" cy="85090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Commercialization </a:t>
            </a:r>
            <a:r>
              <a:rPr lang="en-US" altLang="de-DE" sz="1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de-DE" sz="1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de-DE" sz="1000" dirty="0" smtClean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medicines &amp; biologicals without marketing authorization (renewed every 5</a:t>
            </a:r>
            <a:r>
              <a:rPr lang="en-US" altLang="de-DE" sz="1000" baseline="30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year) &amp; price determination prohibited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5" name="Textfeld 72"/>
          <p:cNvSpPr txBox="1">
            <a:spLocks noChangeArrowheads="1"/>
          </p:cNvSpPr>
          <p:nvPr/>
        </p:nvSpPr>
        <p:spPr bwMode="auto">
          <a:xfrm>
            <a:off x="4056540" y="565400"/>
            <a:ext cx="2071212" cy="106680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0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law (based on WHO, primary legislation of authorization, pricing, reimbursement)</a:t>
            </a:r>
            <a:endParaRPr lang="en-US" altLang="de-DE" sz="400" dirty="0">
              <a:sym typeface="Wingdings" panose="05000000000000000000" pitchFamily="2" charset="2"/>
            </a:endParaRPr>
          </a:p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de-DE" sz="10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7" name="Textfeld 53"/>
          <p:cNvSpPr txBox="1">
            <a:spLocks noChangeArrowheads="1"/>
          </p:cNvSpPr>
          <p:nvPr/>
        </p:nvSpPr>
        <p:spPr bwMode="auto">
          <a:xfrm>
            <a:off x="2651125" y="567439"/>
            <a:ext cx="1465264" cy="54133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algn="ctr"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Ministry of Health</a:t>
            </a:r>
            <a:endParaRPr lang="de-DE" altLang="de-DE" sz="1799">
              <a:latin typeface="Arial" panose="020B0604020202020204" pitchFamily="34" charset="0"/>
            </a:endParaRPr>
          </a:p>
        </p:txBody>
      </p:sp>
      <p:sp>
        <p:nvSpPr>
          <p:cNvPr id="8" name="Textfeld 54"/>
          <p:cNvSpPr txBox="1">
            <a:spLocks noChangeArrowheads="1"/>
          </p:cNvSpPr>
          <p:nvPr/>
        </p:nvSpPr>
        <p:spPr bwMode="auto">
          <a:xfrm>
            <a:off x="2550315" y="2974018"/>
            <a:ext cx="1735138" cy="61753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algn="ctr"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Pharmaceutical</a:t>
            </a:r>
            <a:r>
              <a:rPr lang="de-DE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  <a:r>
              <a:rPr lang="de-DE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de-DE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de-DE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pioid </a:t>
            </a:r>
            <a:r>
              <a:rPr lang="de-DE" altLang="de-DE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import</a:t>
            </a:r>
            <a:endParaRPr lang="de-DE" altLang="de-DE" sz="1799" dirty="0">
              <a:latin typeface="Arial" panose="020B0604020202020204" pitchFamily="34" charset="0"/>
            </a:endParaRPr>
          </a:p>
        </p:txBody>
      </p:sp>
      <p:sp>
        <p:nvSpPr>
          <p:cNvPr id="9" name="Textfeld 55"/>
          <p:cNvSpPr txBox="1">
            <a:spLocks noChangeArrowheads="1"/>
          </p:cNvSpPr>
          <p:nvPr/>
        </p:nvSpPr>
        <p:spPr bwMode="auto">
          <a:xfrm>
            <a:off x="697706" y="1834263"/>
            <a:ext cx="1440000" cy="8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CNDP – national council for fixing &amp; reviewing drug prices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10" name="Textfeld 56"/>
          <p:cNvSpPr txBox="1">
            <a:spLocks noChangeArrowheads="1"/>
          </p:cNvSpPr>
          <p:nvPr/>
        </p:nvSpPr>
        <p:spPr bwMode="auto">
          <a:xfrm>
            <a:off x="4667091" y="1853473"/>
            <a:ext cx="1440000" cy="82800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ARCSA (National Agency for Regulation, Control &amp; Sanitary Surveillance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11" name="Textfeld 57"/>
          <p:cNvSpPr txBox="1">
            <a:spLocks noChangeArrowheads="1"/>
          </p:cNvSpPr>
          <p:nvPr/>
        </p:nvSpPr>
        <p:spPr bwMode="auto">
          <a:xfrm>
            <a:off x="4387851" y="4712400"/>
            <a:ext cx="1752600" cy="64800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Public health sector </a:t>
            </a:r>
            <a:endParaRPr lang="en-US" altLang="de-DE" sz="400" dirty="0"/>
          </a:p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Bigger scaled hospitals/pharmacies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12" name="Textfeld 58"/>
          <p:cNvSpPr txBox="1">
            <a:spLocks noChangeArrowheads="1"/>
          </p:cNvSpPr>
          <p:nvPr/>
        </p:nvSpPr>
        <p:spPr bwMode="auto">
          <a:xfrm>
            <a:off x="4393726" y="6259578"/>
            <a:ext cx="1793875" cy="648001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Health care professionals</a:t>
            </a:r>
            <a:endParaRPr lang="en-US" altLang="de-DE" sz="400" dirty="0"/>
          </a:p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(access in- &amp; outgoing opioids)</a:t>
            </a:r>
            <a:endParaRPr lang="en-US" altLang="de-DE" sz="1799" dirty="0">
              <a:latin typeface="Arial" panose="020B0604020202020204" pitchFamily="34" charset="0"/>
            </a:endParaRPr>
          </a:p>
        </p:txBody>
      </p:sp>
      <p:sp>
        <p:nvSpPr>
          <p:cNvPr id="13" name="Textfeld 59"/>
          <p:cNvSpPr txBox="1">
            <a:spLocks noChangeArrowheads="1"/>
          </p:cNvSpPr>
          <p:nvPr/>
        </p:nvSpPr>
        <p:spPr bwMode="auto">
          <a:xfrm>
            <a:off x="629918" y="6254975"/>
            <a:ext cx="1565275" cy="628650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pt-BR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COI - </a:t>
            </a:r>
            <a:r>
              <a:rPr lang="pt-BR" altLang="de-DE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Codigo</a:t>
            </a:r>
            <a:r>
              <a:rPr lang="pt-BR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t-BR" altLang="de-DE" sz="11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Organico</a:t>
            </a:r>
            <a:r>
              <a:rPr lang="pt-BR" altLang="de-DE" sz="11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Integral Penal</a:t>
            </a:r>
            <a:endParaRPr lang="pt-BR" altLang="de-DE" sz="1799" dirty="0">
              <a:latin typeface="Arial" panose="020B0604020202020204" pitchFamily="34" charset="0"/>
            </a:endParaRPr>
          </a:p>
        </p:txBody>
      </p:sp>
      <p:sp>
        <p:nvSpPr>
          <p:cNvPr id="14" name="Textfeld 60"/>
          <p:cNvSpPr txBox="1">
            <a:spLocks noChangeArrowheads="1"/>
          </p:cNvSpPr>
          <p:nvPr/>
        </p:nvSpPr>
        <p:spPr bwMode="auto">
          <a:xfrm>
            <a:off x="4387851" y="7575615"/>
            <a:ext cx="1799748" cy="490538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ctr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10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 (receiving opioid)</a:t>
            </a:r>
            <a:endParaRPr lang="de-DE" altLang="de-DE" sz="1799">
              <a:latin typeface="Arial" panose="020B0604020202020204" pitchFamily="34" charset="0"/>
            </a:endParaRPr>
          </a:p>
        </p:txBody>
      </p:sp>
      <p:cxnSp>
        <p:nvCxnSpPr>
          <p:cNvPr id="15" name="Gerade Verbindung mit Pfeil 14"/>
          <p:cNvCxnSpPr/>
          <p:nvPr/>
        </p:nvCxnSpPr>
        <p:spPr>
          <a:xfrm>
            <a:off x="3342008" y="1127973"/>
            <a:ext cx="41749" cy="1821497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Gerade Verbindung mit Pfeil 15"/>
          <p:cNvCxnSpPr/>
          <p:nvPr/>
        </p:nvCxnSpPr>
        <p:spPr>
          <a:xfrm flipH="1">
            <a:off x="2161382" y="1146558"/>
            <a:ext cx="753110" cy="7200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>
            <a:endCxn id="8" idx="1"/>
          </p:cNvCxnSpPr>
          <p:nvPr/>
        </p:nvCxnSpPr>
        <p:spPr>
          <a:xfrm>
            <a:off x="1605924" y="2744695"/>
            <a:ext cx="944395" cy="538092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3771903" y="1113301"/>
            <a:ext cx="879157" cy="800336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>
            <a:endCxn id="8" idx="3"/>
          </p:cNvCxnSpPr>
          <p:nvPr/>
        </p:nvCxnSpPr>
        <p:spPr>
          <a:xfrm flipH="1">
            <a:off x="4285455" y="2721756"/>
            <a:ext cx="893764" cy="561033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Gerade Verbindung mit Pfeil 19"/>
          <p:cNvCxnSpPr>
            <a:endCxn id="11" idx="1"/>
          </p:cNvCxnSpPr>
          <p:nvPr/>
        </p:nvCxnSpPr>
        <p:spPr>
          <a:xfrm>
            <a:off x="3581400" y="3625298"/>
            <a:ext cx="806450" cy="14111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Gerade Verbindung mit Pfeil 20"/>
          <p:cNvCxnSpPr/>
          <p:nvPr/>
        </p:nvCxnSpPr>
        <p:spPr>
          <a:xfrm flipH="1">
            <a:off x="5302251" y="5403597"/>
            <a:ext cx="13495" cy="80899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Gerade Verbindung mit Pfeil 21"/>
          <p:cNvCxnSpPr/>
          <p:nvPr/>
        </p:nvCxnSpPr>
        <p:spPr>
          <a:xfrm flipV="1">
            <a:off x="2204559" y="6473890"/>
            <a:ext cx="2080894" cy="15241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Gerade Verbindung mit Pfeil 22"/>
          <p:cNvCxnSpPr>
            <a:endCxn id="13" idx="0"/>
          </p:cNvCxnSpPr>
          <p:nvPr/>
        </p:nvCxnSpPr>
        <p:spPr>
          <a:xfrm flipH="1">
            <a:off x="1412557" y="1146557"/>
            <a:ext cx="1706405" cy="5108418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feld 73"/>
          <p:cNvSpPr txBox="1">
            <a:spLocks noChangeArrowheads="1"/>
          </p:cNvSpPr>
          <p:nvPr/>
        </p:nvSpPr>
        <p:spPr bwMode="auto">
          <a:xfrm>
            <a:off x="630391" y="1424836"/>
            <a:ext cx="1041401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Decentralyzed</a:t>
            </a: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agency</a:t>
            </a:r>
            <a:endParaRPr lang="de-DE" altLang="de-DE" sz="1799" dirty="0">
              <a:latin typeface="Arial" panose="020B0604020202020204" pitchFamily="34" charset="0"/>
            </a:endParaRPr>
          </a:p>
        </p:txBody>
      </p:sp>
      <p:sp>
        <p:nvSpPr>
          <p:cNvPr id="25" name="Textfeld 74"/>
          <p:cNvSpPr txBox="1">
            <a:spLocks noChangeArrowheads="1"/>
          </p:cNvSpPr>
          <p:nvPr/>
        </p:nvSpPr>
        <p:spPr bwMode="auto">
          <a:xfrm>
            <a:off x="4640969" y="1446911"/>
            <a:ext cx="1211262" cy="474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Decentralyzed</a:t>
            </a: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agency</a:t>
            </a:r>
            <a:endParaRPr lang="de-DE" altLang="de-DE" sz="1799" dirty="0">
              <a:latin typeface="Arial" panose="020B0604020202020204" pitchFamily="34" charset="0"/>
            </a:endParaRPr>
          </a:p>
        </p:txBody>
      </p:sp>
      <p:sp>
        <p:nvSpPr>
          <p:cNvPr id="28" name="Textfeld 77"/>
          <p:cNvSpPr txBox="1">
            <a:spLocks noChangeArrowheads="1"/>
          </p:cNvSpPr>
          <p:nvPr/>
        </p:nvSpPr>
        <p:spPr bwMode="auto">
          <a:xfrm>
            <a:off x="5358130" y="3481035"/>
            <a:ext cx="820738" cy="431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Monitoring </a:t>
            </a: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compliance</a:t>
            </a: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altLang="de-DE" sz="1799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0" name="Textfeld 79"/>
          <p:cNvSpPr txBox="1">
            <a:spLocks noChangeArrowheads="1"/>
          </p:cNvSpPr>
          <p:nvPr/>
        </p:nvSpPr>
        <p:spPr bwMode="auto">
          <a:xfrm>
            <a:off x="2523332" y="6561838"/>
            <a:ext cx="1811338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Surveillance</a:t>
            </a: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prescriptions</a:t>
            </a:r>
            <a:r>
              <a:rPr lang="de-DE" altLang="de-DE" sz="1000" dirty="0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de-DE" altLang="de-DE" sz="1799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1" name="Textfeld 80"/>
          <p:cNvSpPr txBox="1">
            <a:spLocks noChangeArrowheads="1"/>
          </p:cNvSpPr>
          <p:nvPr/>
        </p:nvSpPr>
        <p:spPr bwMode="auto">
          <a:xfrm>
            <a:off x="5387094" y="7152142"/>
            <a:ext cx="930275" cy="25400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 err="1">
                <a:solidFill>
                  <a:schemeClr val="tx2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Prescription</a:t>
            </a:r>
            <a:endParaRPr lang="de-DE" altLang="de-DE" sz="1799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32" name="Textfeld 93"/>
          <p:cNvSpPr txBox="1">
            <a:spLocks noChangeArrowheads="1"/>
          </p:cNvSpPr>
          <p:nvPr/>
        </p:nvSpPr>
        <p:spPr bwMode="auto">
          <a:xfrm>
            <a:off x="2987277" y="5496563"/>
            <a:ext cx="1780381" cy="452186"/>
          </a:xfrm>
          <a:prstGeom prst="rect">
            <a:avLst/>
          </a:prstGeom>
          <a:solidFill>
            <a:srgbClr val="FFFFFF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1" tIns="45720" rIns="91441" bIns="45720" numCol="1" anchor="t" anchorCtr="0" compatLnSpc="1">
            <a:prstTxWarp prst="textNoShape">
              <a:avLst/>
            </a:prstTxWarp>
          </a:bodyPr>
          <a:lstStyle/>
          <a:p>
            <a:pPr algn="ctr"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ACESS - SENESCYT </a:t>
            </a:r>
            <a:endParaRPr lang="de-DE" altLang="de-DE" sz="400" dirty="0"/>
          </a:p>
          <a:p>
            <a:pPr algn="ctr" defTabSz="914437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prescription</a:t>
            </a: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altLang="de-DE" sz="1000" dirty="0" err="1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authorisiation</a:t>
            </a:r>
            <a:r>
              <a:rPr lang="de-DE" altLang="de-DE" sz="10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altLang="de-DE" sz="1799" dirty="0">
              <a:latin typeface="Arial" panose="020B0604020202020204" pitchFamily="34" charset="0"/>
            </a:endParaRPr>
          </a:p>
        </p:txBody>
      </p:sp>
      <p:cxnSp>
        <p:nvCxnSpPr>
          <p:cNvPr id="33" name="Gerade Verbindung mit Pfeil 32"/>
          <p:cNvCxnSpPr/>
          <p:nvPr/>
        </p:nvCxnSpPr>
        <p:spPr>
          <a:xfrm>
            <a:off x="5316537" y="6964110"/>
            <a:ext cx="0" cy="611505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5302252" y="2721832"/>
            <a:ext cx="14289" cy="1980000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Rectangle 31"/>
          <p:cNvSpPr>
            <a:spLocks noChangeArrowheads="1"/>
          </p:cNvSpPr>
          <p:nvPr/>
        </p:nvSpPr>
        <p:spPr bwMode="auto">
          <a:xfrm>
            <a:off x="152402" y="300285"/>
            <a:ext cx="184733" cy="36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1" tIns="45720" rIns="91441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sz="1799"/>
          </a:p>
        </p:txBody>
      </p:sp>
      <p:sp>
        <p:nvSpPr>
          <p:cNvPr id="38" name="Rectangle 53"/>
          <p:cNvSpPr>
            <a:spLocks noChangeArrowheads="1"/>
          </p:cNvSpPr>
          <p:nvPr/>
        </p:nvSpPr>
        <p:spPr bwMode="auto">
          <a:xfrm>
            <a:off x="152402" y="528887"/>
            <a:ext cx="184733" cy="36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1" tIns="45720" rIns="91441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e-DE" sz="1799"/>
          </a:p>
        </p:txBody>
      </p:sp>
      <p:cxnSp>
        <p:nvCxnSpPr>
          <p:cNvPr id="44" name="Gerade Verbindung mit Pfeil 43"/>
          <p:cNvCxnSpPr/>
          <p:nvPr/>
        </p:nvCxnSpPr>
        <p:spPr>
          <a:xfrm>
            <a:off x="3901600" y="5985104"/>
            <a:ext cx="309881" cy="371709"/>
          </a:xfrm>
          <a:prstGeom prst="straightConnector1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" name="Rechteck 5"/>
          <p:cNvSpPr/>
          <p:nvPr/>
        </p:nvSpPr>
        <p:spPr>
          <a:xfrm>
            <a:off x="398605" y="95230"/>
            <a:ext cx="536989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Supplement 2:  Way of the </a:t>
            </a:r>
            <a:r>
              <a:rPr lang="en-US" sz="1200" dirty="0" smtClean="0"/>
              <a:t>opioids </a:t>
            </a:r>
            <a:r>
              <a:rPr lang="en-US" sz="1200" dirty="0"/>
              <a:t>in Ecuador 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59752768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144</Words>
  <Application>Microsoft Office PowerPoint</Application>
  <PresentationFormat>Benutzerdefiniert</PresentationFormat>
  <Paragraphs>24</Paragraphs>
  <Slides>1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Wingdings</vt:lpstr>
      <vt:lpstr>Office</vt:lpstr>
      <vt:lpstr>think-cell Folie</vt:lpstr>
      <vt:lpstr>PowerPoint-Präsentation</vt:lpstr>
    </vt:vector>
  </TitlesOfParts>
  <Company>Universitätsklinikum Aachen AöR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Tania Pastrana</dc:creator>
  <cp:lastModifiedBy>Tania Pastrana</cp:lastModifiedBy>
  <cp:revision>8</cp:revision>
  <dcterms:created xsi:type="dcterms:W3CDTF">2023-04-12T16:25:16Z</dcterms:created>
  <dcterms:modified xsi:type="dcterms:W3CDTF">2023-04-14T13:24:01Z</dcterms:modified>
</cp:coreProperties>
</file>