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3" autoAdjust="0"/>
    <p:restoredTop sz="94660"/>
  </p:normalViewPr>
  <p:slideViewPr>
    <p:cSldViewPr snapToGrid="0" showGuides="1">
      <p:cViewPr varScale="1">
        <p:scale>
          <a:sx n="40" d="100"/>
          <a:sy n="40" d="100"/>
        </p:scale>
        <p:origin x="38" y="9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%20da%20Silva\Dropbox\Maripi\Experimentos-Mari%20da%20Silva\Nps-da%20Silva\NP%20Au%20vs%20AMB.act%20ATF%20y%20estres\BBU%20y%20estres_NPdeAu_complet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427665821433338"/>
          <c:y val="0.14578083989501311"/>
          <c:w val="0.79672894701721597"/>
          <c:h val="0.5550135093407442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'Solo 0,61mM'!$C$11</c:f>
              <c:strCache>
                <c:ptCount val="1"/>
                <c:pt idx="0">
                  <c:v>Au NP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'Solo 0,61mM'!$I$12:$I$18</c:f>
                <c:numCache>
                  <c:formatCode>General</c:formatCode>
                  <c:ptCount val="7"/>
                  <c:pt idx="0">
                    <c:v>0.22682595441013076</c:v>
                  </c:pt>
                  <c:pt idx="1">
                    <c:v>4.0140923119559455E-2</c:v>
                  </c:pt>
                  <c:pt idx="2">
                    <c:v>0.22857859196757657</c:v>
                  </c:pt>
                  <c:pt idx="4">
                    <c:v>0.39893431392173251</c:v>
                  </c:pt>
                  <c:pt idx="5">
                    <c:v>0.13964192250317226</c:v>
                  </c:pt>
                  <c:pt idx="6">
                    <c:v>0.13317550773520007</c:v>
                  </c:pt>
                </c:numCache>
              </c:numRef>
            </c:plus>
            <c:minus>
              <c:numRef>
                <c:f>'Solo 0,61mM'!$I$12:$I$18</c:f>
                <c:numCache>
                  <c:formatCode>General</c:formatCode>
                  <c:ptCount val="7"/>
                  <c:pt idx="0">
                    <c:v>0.22682595441013076</c:v>
                  </c:pt>
                  <c:pt idx="1">
                    <c:v>4.0140923119559455E-2</c:v>
                  </c:pt>
                  <c:pt idx="2">
                    <c:v>0.22857859196757657</c:v>
                  </c:pt>
                  <c:pt idx="4">
                    <c:v>0.39893431392173251</c:v>
                  </c:pt>
                  <c:pt idx="5">
                    <c:v>0.13964192250317226</c:v>
                  </c:pt>
                  <c:pt idx="6">
                    <c:v>0.13317550773520007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'Solo 0,61mM'!$A$12:$A$18</c:f>
              <c:strCache>
                <c:ptCount val="7"/>
                <c:pt idx="0">
                  <c:v>eROS/ BBU</c:v>
                </c:pt>
                <c:pt idx="1">
                  <c:v>iROS/ BBU</c:v>
                </c:pt>
                <c:pt idx="2">
                  <c:v>RNI/ BBU</c:v>
                </c:pt>
                <c:pt idx="4">
                  <c:v>GSH/ BBU</c:v>
                </c:pt>
                <c:pt idx="5">
                  <c:v>% SOD activity/ BBU</c:v>
                </c:pt>
                <c:pt idx="6">
                  <c:v>FRAP/ BBU</c:v>
                </c:pt>
              </c:strCache>
            </c:strRef>
          </c:cat>
          <c:val>
            <c:numRef>
              <c:f>'Solo 0,61mM'!$C$12:$C$18</c:f>
              <c:numCache>
                <c:formatCode>#,#00</c:formatCode>
                <c:ptCount val="7"/>
                <c:pt idx="0">
                  <c:v>16.098679790838769</c:v>
                </c:pt>
                <c:pt idx="1">
                  <c:v>8.7170567433146946</c:v>
                </c:pt>
                <c:pt idx="2">
                  <c:v>4.5226679469986584</c:v>
                </c:pt>
                <c:pt idx="4">
                  <c:v>17.428928115563028</c:v>
                </c:pt>
                <c:pt idx="5">
                  <c:v>8.6434593235315624</c:v>
                </c:pt>
                <c:pt idx="6">
                  <c:v>8.8625009278511282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95-47D3-AC75-63833AAC9488}"/>
            </c:ext>
          </c:extLst>
        </c:ser>
        <c:ser>
          <c:idx val="1"/>
          <c:order val="1"/>
          <c:tx>
            <c:strRef>
              <c:f>'Solo 0,61mM'!$D$11</c:f>
              <c:strCache>
                <c:ptCount val="1"/>
                <c:pt idx="0">
                  <c:v>cys-Au NP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84150" h="38100"/>
              <a:bevelB/>
            </a:sp3d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'Solo 0,61mM'!$J$12:$J$18</c:f>
                <c:numCache>
                  <c:formatCode>General</c:formatCode>
                  <c:ptCount val="7"/>
                  <c:pt idx="0">
                    <c:v>0.115219882968353</c:v>
                  </c:pt>
                  <c:pt idx="1">
                    <c:v>7.6174278702163159E-2</c:v>
                  </c:pt>
                  <c:pt idx="2">
                    <c:v>0.25280379908651257</c:v>
                  </c:pt>
                  <c:pt idx="4">
                    <c:v>0.4124941784624136</c:v>
                  </c:pt>
                  <c:pt idx="5">
                    <c:v>7.9399625983027716E-2</c:v>
                  </c:pt>
                  <c:pt idx="6">
                    <c:v>0.19166029117362549</c:v>
                  </c:pt>
                </c:numCache>
              </c:numRef>
            </c:plus>
            <c:minus>
              <c:numRef>
                <c:f>'Solo 0,61mM'!$J$12:$J$18</c:f>
                <c:numCache>
                  <c:formatCode>General</c:formatCode>
                  <c:ptCount val="7"/>
                  <c:pt idx="0">
                    <c:v>0.115219882968353</c:v>
                  </c:pt>
                  <c:pt idx="1">
                    <c:v>7.6174278702163159E-2</c:v>
                  </c:pt>
                  <c:pt idx="2">
                    <c:v>0.25280379908651257</c:v>
                  </c:pt>
                  <c:pt idx="4">
                    <c:v>0.4124941784624136</c:v>
                  </c:pt>
                  <c:pt idx="5">
                    <c:v>7.9399625983027716E-2</c:v>
                  </c:pt>
                  <c:pt idx="6">
                    <c:v>0.19166029117362549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'Solo 0,61mM'!$A$12:$A$18</c:f>
              <c:strCache>
                <c:ptCount val="7"/>
                <c:pt idx="0">
                  <c:v>eROS/ BBU</c:v>
                </c:pt>
                <c:pt idx="1">
                  <c:v>iROS/ BBU</c:v>
                </c:pt>
                <c:pt idx="2">
                  <c:v>RNI/ BBU</c:v>
                </c:pt>
                <c:pt idx="4">
                  <c:v>GSH/ BBU</c:v>
                </c:pt>
                <c:pt idx="5">
                  <c:v>% SOD activity/ BBU</c:v>
                </c:pt>
                <c:pt idx="6">
                  <c:v>FRAP/ BBU</c:v>
                </c:pt>
              </c:strCache>
            </c:strRef>
          </c:cat>
          <c:val>
            <c:numRef>
              <c:f>'Solo 0,61mM'!$D$12:$D$18</c:f>
              <c:numCache>
                <c:formatCode>#,#00</c:formatCode>
                <c:ptCount val="7"/>
                <c:pt idx="0">
                  <c:v>9.8378742944248216</c:v>
                </c:pt>
                <c:pt idx="1">
                  <c:v>6.3153695025068357</c:v>
                </c:pt>
                <c:pt idx="2">
                  <c:v>2.9485378844363188</c:v>
                </c:pt>
                <c:pt idx="4">
                  <c:v>12.967425849577713</c:v>
                </c:pt>
                <c:pt idx="5">
                  <c:v>5.8808047316769878</c:v>
                </c:pt>
                <c:pt idx="6">
                  <c:v>5.1581391873071025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695-47D3-AC75-63833AAC948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01140576"/>
        <c:axId val="301141136"/>
      </c:barChart>
      <c:catAx>
        <c:axId val="3011405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1560000" spcFirstLastPara="1" vertOverflow="ellipsis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1141136"/>
        <c:crosses val="autoZero"/>
        <c:auto val="1"/>
        <c:lblAlgn val="ctr"/>
        <c:lblOffset val="100"/>
        <c:noMultiLvlLbl val="0"/>
      </c:catAx>
      <c:valAx>
        <c:axId val="301141136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AR" b="1" dirty="0" err="1">
                    <a:solidFill>
                      <a:schemeClr val="tx1"/>
                    </a:solidFill>
                  </a:rPr>
                  <a:t>Treated</a:t>
                </a:r>
                <a:r>
                  <a:rPr lang="es-AR" b="1" dirty="0">
                    <a:solidFill>
                      <a:schemeClr val="tx1"/>
                    </a:solidFill>
                  </a:rPr>
                  <a:t>/control</a:t>
                </a:r>
              </a:p>
            </c:rich>
          </c:tx>
          <c:layout>
            <c:manualLayout>
              <c:xMode val="edge"/>
              <c:yMode val="edge"/>
              <c:x val="2.0556464351981323E-3"/>
              <c:y val="0.2502039703921786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1140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459189947147018"/>
          <c:y val="0.16649248389405868"/>
          <c:w val="0.15103243087764712"/>
          <c:h val="9.7039543610767665E-2"/>
        </c:manualLayout>
      </c:layout>
      <c:overlay val="0"/>
      <c:txPr>
        <a:bodyPr/>
        <a:lstStyle/>
        <a:p>
          <a:pPr>
            <a:defRPr sz="1050"/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B2B60E-2ED4-4FB7-9DF6-3FEAF0D80D64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4A488E-B5B9-467F-AD42-EE0BAA1D1D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687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6" name="Google Shape;26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" name="Google Shape;267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8010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D8EE2-8BF7-4E76-BD34-ED1D50725BF5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B8C1-7260-4E24-A5E1-9065DB1EE4E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82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D8EE2-8BF7-4E76-BD34-ED1D50725BF5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B8C1-7260-4E24-A5E1-9065DB1EE4E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540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D8EE2-8BF7-4E76-BD34-ED1D50725BF5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B8C1-7260-4E24-A5E1-9065DB1EE4E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573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D8EE2-8BF7-4E76-BD34-ED1D50725BF5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B8C1-7260-4E24-A5E1-9065DB1EE4E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391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D8EE2-8BF7-4E76-BD34-ED1D50725BF5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B8C1-7260-4E24-A5E1-9065DB1EE4E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19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D8EE2-8BF7-4E76-BD34-ED1D50725BF5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B8C1-7260-4E24-A5E1-9065DB1EE4E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354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D8EE2-8BF7-4E76-BD34-ED1D50725BF5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B8C1-7260-4E24-A5E1-9065DB1EE4E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16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D8EE2-8BF7-4E76-BD34-ED1D50725BF5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B8C1-7260-4E24-A5E1-9065DB1EE4E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107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D8EE2-8BF7-4E76-BD34-ED1D50725BF5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B8C1-7260-4E24-A5E1-9065DB1EE4E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964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D8EE2-8BF7-4E76-BD34-ED1D50725BF5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B8C1-7260-4E24-A5E1-9065DB1EE4E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504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D8EE2-8BF7-4E76-BD34-ED1D50725BF5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B8C1-7260-4E24-A5E1-9065DB1EE4E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410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D8EE2-8BF7-4E76-BD34-ED1D50725BF5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AB8C1-7260-4E24-A5E1-9065DB1EE4E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645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2895600" y="800100"/>
            <a:ext cx="5562600" cy="4610100"/>
            <a:chOff x="2895600" y="800100"/>
            <a:chExt cx="5562600" cy="4610100"/>
          </a:xfrm>
        </p:grpSpPr>
        <p:graphicFrame>
          <p:nvGraphicFramePr>
            <p:cNvPr id="269" name="Google Shape;269;p8"/>
            <p:cNvGraphicFramePr/>
            <p:nvPr>
              <p:extLst/>
            </p:nvPr>
          </p:nvGraphicFramePr>
          <p:xfrm>
            <a:off x="2895600" y="800100"/>
            <a:ext cx="5562600" cy="46101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" name="Rectángulo 2"/>
            <p:cNvSpPr/>
            <p:nvPr/>
          </p:nvSpPr>
          <p:spPr>
            <a:xfrm>
              <a:off x="7203492" y="1580096"/>
              <a:ext cx="904415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s-ES" sz="1050" dirty="0">
                  <a:latin typeface="Calibri" panose="020F0502020204030204" pitchFamily="34" charset="0"/>
                  <a:ea typeface="Calibri" panose="020F0502020204030204" pitchFamily="34" charset="0"/>
                </a:rPr>
                <a:t>Cys-AuNPs</a:t>
              </a:r>
            </a:p>
            <a:p>
              <a:r>
                <a:rPr lang="es-ES" sz="1050" dirty="0">
                  <a:latin typeface="Calibri" panose="020F0502020204030204" pitchFamily="34" charset="0"/>
                  <a:ea typeface="Calibri" panose="020F0502020204030204" pitchFamily="34" charset="0"/>
                </a:rPr>
                <a:t>CTAB-AuNPs </a:t>
              </a:r>
              <a:endParaRPr lang="es-AR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7526684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Panorámica</PresentationFormat>
  <Paragraphs>4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1</cp:revision>
  <dcterms:created xsi:type="dcterms:W3CDTF">2022-11-16T22:55:45Z</dcterms:created>
  <dcterms:modified xsi:type="dcterms:W3CDTF">2022-11-16T22:55:53Z</dcterms:modified>
</cp:coreProperties>
</file>