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8" autoAdjust="0"/>
    <p:restoredTop sz="94660"/>
  </p:normalViewPr>
  <p:slideViewPr>
    <p:cSldViewPr snapToGrid="0">
      <p:cViewPr varScale="1">
        <p:scale>
          <a:sx n="48" d="100"/>
          <a:sy n="48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D28BA-B896-4656-4E60-B966F135A0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F7F482-C4E3-69DA-FA51-DE425628DD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C58816-15B9-AAE9-7EA1-185F20833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94310-0049-4C14-9EB9-12E466F8611A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A38252-FD85-C89F-33CD-99531DDFD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86618-FBDE-37EF-DE1C-21F7A8086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E6E9-87B5-488E-BB62-CBA401308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858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DC2FA-0477-FC79-AA66-0C5B0A439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DED082-5DDA-3900-730A-8195FBFEFF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4947C2-615C-B957-18EA-1FBA56C37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94310-0049-4C14-9EB9-12E466F8611A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90F7D3-8AA1-6E98-C426-FF691E19A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648EE7-64E9-EBFF-BB9F-05FA4F6BB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E6E9-87B5-488E-BB62-CBA401308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196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3613FC-CB7D-949F-849D-E0DA5D563B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F7FE71-A48C-69B0-E6A0-CA788D381C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1CF44F-3282-3C6C-C3D4-362DC3444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94310-0049-4C14-9EB9-12E466F8611A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79690-EF18-59F1-ABDF-0501307B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928D97-5E0C-EE63-9301-3BEC37118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E6E9-87B5-488E-BB62-CBA401308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190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C737D-5F7A-B021-4548-9E44FAFDF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7BC82-4E80-4C45-7060-298F4582E3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4C71C-DAE1-99AC-A6C7-D3B065EC6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94310-0049-4C14-9EB9-12E466F8611A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BB722-331E-770E-011C-9C0CD04B4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F9D174-2839-DE7B-9010-6327F00C3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E6E9-87B5-488E-BB62-CBA401308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630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A9594-4219-3194-7D64-7392B6794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54CDD4-1817-4430-A522-7FDD759A74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AB5E70-C2B5-E80A-31E8-2A7C979E3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94310-0049-4C14-9EB9-12E466F8611A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EB9E0-1A8D-2059-5417-FB900DF0B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E859C-161B-615A-BD82-ADF94EA0B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E6E9-87B5-488E-BB62-CBA401308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402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EE8EF-DB2F-CE04-2072-6AAEEFB86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FC38D-BBF4-A908-8619-E7743D2352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6A8254-0FEE-77CA-F9C5-2245688983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AFCFA7-27E2-3084-9196-D4792F9F6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94310-0049-4C14-9EB9-12E466F8611A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CB1E5B-EB3F-0A23-752C-EB4377CE7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0D873-B3C5-2318-44A3-092EA3251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E6E9-87B5-488E-BB62-CBA401308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399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D4F89-54F4-6186-D405-40F228819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EE273C-B364-4134-7BA2-3FAADF23F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CEBDA3-D700-13EC-60DC-54345AA24E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86E97D-3F56-BF24-909E-7304C09C8B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608118-67E3-E5C6-1460-BB9CC5C373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CD25A0-A71C-44D8-79F8-0CCF464DA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94310-0049-4C14-9EB9-12E466F8611A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47EC0F-3731-3A79-E8E7-41B0FFFA5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51C8C0-5DA9-76B7-7225-526D7C635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E6E9-87B5-488E-BB62-CBA401308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933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CB739-BE43-44C7-B0A7-CE8FF2536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491D49-820C-A253-110F-6443A5059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94310-0049-4C14-9EB9-12E466F8611A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7196CE-8344-A4DE-C65D-38F303C58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34E0A2-A01C-A0BC-4827-E63AB4F11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E6E9-87B5-488E-BB62-CBA401308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397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CDE752-A5BC-D913-6D16-1A7EC6960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94310-0049-4C14-9EB9-12E466F8611A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10093D-A643-EC8C-0575-6FA2B9B14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926F08-F4E7-3603-8F69-0450D0E51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E6E9-87B5-488E-BB62-CBA401308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685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0580B-A355-E06D-37A2-7BD8AFB68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80AF47-2A8D-B4FF-E868-6E0B496661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50E581-4B78-B815-08A4-A4D72C244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7967B8-69C6-4577-567C-CCB6C533F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94310-0049-4C14-9EB9-12E466F8611A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D4F4EE-0358-E724-559D-476C07B88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0F6B86-E5F9-5113-FC69-240A1EFE5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E6E9-87B5-488E-BB62-CBA401308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010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37AAB-3BD5-64FF-7D2C-2815995B2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DEAAA0-E6F2-6B08-133E-67F86B1BEA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B52F46-58ED-5310-AAEC-12DF504B21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F5FD96-8DB9-A633-1113-B599A3BAD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94310-0049-4C14-9EB9-12E466F8611A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0113F5-69DA-B1D6-717D-60E767354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EB4EFC-310A-2E5F-25CF-C27A34D06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E6E9-87B5-488E-BB62-CBA401308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537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586B94-DA3C-5847-EE53-822B4322A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FEE77C-0435-5CCC-19C6-16F87B0086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F89D6E-CE0A-655B-2B4C-0D5D7BDA59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94310-0049-4C14-9EB9-12E466F8611A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1B119-E2A0-921E-31DB-6C633843DC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685-D6E3-3837-C1B1-E0221F6949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DE6E9-87B5-488E-BB62-CBA401308B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4586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FADDCE3-F1F7-F864-9CFE-A3BA3CFF9B5F}"/>
              </a:ext>
            </a:extLst>
          </p:cNvPr>
          <p:cNvSpPr txBox="1"/>
          <p:nvPr/>
        </p:nvSpPr>
        <p:spPr>
          <a:xfrm>
            <a:off x="1385886" y="3244334"/>
            <a:ext cx="8589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Supplemental Table 1: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Characterization of Lipid nanoparticles with 0.5% and 1% BMP lipid</a:t>
            </a:r>
            <a:r>
              <a:rPr lang="en-US" dirty="0"/>
              <a:t>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591196D-3607-E47A-B79B-5BAC4645A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913681"/>
              </p:ext>
            </p:extLst>
          </p:nvPr>
        </p:nvGraphicFramePr>
        <p:xfrm>
          <a:off x="641350" y="1001554"/>
          <a:ext cx="10261599" cy="1493996"/>
        </p:xfrm>
        <a:graphic>
          <a:graphicData uri="http://schemas.openxmlformats.org/drawingml/2006/table">
            <a:tbl>
              <a:tblPr/>
              <a:tblGrid>
                <a:gridCol w="3087948">
                  <a:extLst>
                    <a:ext uri="{9D8B030D-6E8A-4147-A177-3AD203B41FA5}">
                      <a16:colId xmlns:a16="http://schemas.microsoft.com/office/drawing/2014/main" val="2333736174"/>
                    </a:ext>
                  </a:extLst>
                </a:gridCol>
                <a:gridCol w="2068342">
                  <a:extLst>
                    <a:ext uri="{9D8B030D-6E8A-4147-A177-3AD203B41FA5}">
                      <a16:colId xmlns:a16="http://schemas.microsoft.com/office/drawing/2014/main" val="788204505"/>
                    </a:ext>
                  </a:extLst>
                </a:gridCol>
                <a:gridCol w="633612">
                  <a:extLst>
                    <a:ext uri="{9D8B030D-6E8A-4147-A177-3AD203B41FA5}">
                      <a16:colId xmlns:a16="http://schemas.microsoft.com/office/drawing/2014/main" val="1749217443"/>
                    </a:ext>
                  </a:extLst>
                </a:gridCol>
                <a:gridCol w="560783">
                  <a:extLst>
                    <a:ext uri="{9D8B030D-6E8A-4147-A177-3AD203B41FA5}">
                      <a16:colId xmlns:a16="http://schemas.microsoft.com/office/drawing/2014/main" val="2900921388"/>
                    </a:ext>
                  </a:extLst>
                </a:gridCol>
                <a:gridCol w="415125">
                  <a:extLst>
                    <a:ext uri="{9D8B030D-6E8A-4147-A177-3AD203B41FA5}">
                      <a16:colId xmlns:a16="http://schemas.microsoft.com/office/drawing/2014/main" val="2483215931"/>
                    </a:ext>
                  </a:extLst>
                </a:gridCol>
                <a:gridCol w="466105">
                  <a:extLst>
                    <a:ext uri="{9D8B030D-6E8A-4147-A177-3AD203B41FA5}">
                      <a16:colId xmlns:a16="http://schemas.microsoft.com/office/drawing/2014/main" val="2840018831"/>
                    </a:ext>
                  </a:extLst>
                </a:gridCol>
                <a:gridCol w="466105">
                  <a:extLst>
                    <a:ext uri="{9D8B030D-6E8A-4147-A177-3AD203B41FA5}">
                      <a16:colId xmlns:a16="http://schemas.microsoft.com/office/drawing/2014/main" val="3113452122"/>
                    </a:ext>
                  </a:extLst>
                </a:gridCol>
                <a:gridCol w="466105">
                  <a:extLst>
                    <a:ext uri="{9D8B030D-6E8A-4147-A177-3AD203B41FA5}">
                      <a16:colId xmlns:a16="http://schemas.microsoft.com/office/drawing/2014/main" val="2790698209"/>
                    </a:ext>
                  </a:extLst>
                </a:gridCol>
                <a:gridCol w="699158">
                  <a:extLst>
                    <a:ext uri="{9D8B030D-6E8A-4147-A177-3AD203B41FA5}">
                      <a16:colId xmlns:a16="http://schemas.microsoft.com/office/drawing/2014/main" val="574683986"/>
                    </a:ext>
                  </a:extLst>
                </a:gridCol>
                <a:gridCol w="699158">
                  <a:extLst>
                    <a:ext uri="{9D8B030D-6E8A-4147-A177-3AD203B41FA5}">
                      <a16:colId xmlns:a16="http://schemas.microsoft.com/office/drawing/2014/main" val="3053281114"/>
                    </a:ext>
                  </a:extLst>
                </a:gridCol>
                <a:gridCol w="699158">
                  <a:extLst>
                    <a:ext uri="{9D8B030D-6E8A-4147-A177-3AD203B41FA5}">
                      <a16:colId xmlns:a16="http://schemas.microsoft.com/office/drawing/2014/main" val="3596289818"/>
                    </a:ext>
                  </a:extLst>
                </a:gridCol>
              </a:tblGrid>
              <a:tr h="249286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Batch 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Batch 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Batch 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1610235"/>
                  </a:ext>
                </a:extLst>
              </a:tr>
              <a:tr h="46246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Lipid Composition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Target Lipid Mol Ratio 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 (nm)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PDI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Encap 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 (nm)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PDI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Encap 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 (nm)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PDI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Encap 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5852682"/>
                  </a:ext>
                </a:extLst>
              </a:tr>
              <a:tr h="2664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Ionizable lipid, DSPC, CHOL, PEG2k, BMP (S,S)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[57.5, 7, 33.5, 1.5, 0.5]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92.9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78.92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0.145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86.7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8550079"/>
                  </a:ext>
                </a:extLst>
              </a:tr>
              <a:tr h="2664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Ionizable lipid, DSPC, CHOL, PEG2k, BMP (S,S)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[57, 7, 33.5, 1.5, 1.0]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80.8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77.27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3667165"/>
                  </a:ext>
                </a:extLst>
              </a:tr>
              <a:tr h="2492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Ionizable lipid, DSPC, CHOL, PEG2k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[58, 7, 33.5, 1.5]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78.27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77.85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49289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4111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146</Words>
  <Application>Microsoft Office PowerPoint</Application>
  <PresentationFormat>Widescreen</PresentationFormat>
  <Paragraphs>48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Sharpe</dc:creator>
  <cp:lastModifiedBy>Dan Sharpe</cp:lastModifiedBy>
  <cp:revision>1</cp:revision>
  <dcterms:created xsi:type="dcterms:W3CDTF">2022-09-21T14:20:44Z</dcterms:created>
  <dcterms:modified xsi:type="dcterms:W3CDTF">2022-09-21T14:23:21Z</dcterms:modified>
</cp:coreProperties>
</file>