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metadata" ContentType="application/binary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939088" cy="9906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3120">
          <p15:clr>
            <a:srgbClr val="A4A3A4"/>
          </p15:clr>
        </p15:guide>
        <p15:guide id="2" pos="250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ipRaK+NiSQ5LSL7xPe72TnIaaP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F45504B8-3406-43A4-B581-2346DE894514}">
  <a:tblStyle styleId="{F45504B8-3406-43A4-B581-2346DE89451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dk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6" d="100"/>
          <a:sy n="86" d="100"/>
        </p:scale>
        <p:origin x="-1896" y="-114"/>
      </p:cViewPr>
      <p:guideLst>
        <p:guide orient="horz" pos="3120"/>
        <p:guide pos="25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54225" y="685800"/>
            <a:ext cx="27495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595432" y="3077283"/>
            <a:ext cx="6748225" cy="212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190863" y="5613401"/>
            <a:ext cx="5557362" cy="2531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396955" y="396699"/>
            <a:ext cx="7145179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700794" y="2007562"/>
            <a:ext cx="6537502" cy="7145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2422885" y="3729655"/>
            <a:ext cx="8452203" cy="1786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-1215863" y="2009520"/>
            <a:ext cx="8452203" cy="5226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96955" y="396699"/>
            <a:ext cx="7145179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96955" y="2311401"/>
            <a:ext cx="7145179" cy="6537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627133" y="6365523"/>
            <a:ext cx="6748225" cy="1967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627133" y="4198587"/>
            <a:ext cx="67482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96955" y="396699"/>
            <a:ext cx="7145179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396954" y="2311401"/>
            <a:ext cx="3506431" cy="6537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4035703" y="2311401"/>
            <a:ext cx="3506431" cy="6537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96955" y="396699"/>
            <a:ext cx="7145179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96955" y="2217386"/>
            <a:ext cx="3507809" cy="92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396955" y="3141486"/>
            <a:ext cx="3507809" cy="5707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4032947" y="2217386"/>
            <a:ext cx="3509187" cy="92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4032947" y="3141486"/>
            <a:ext cx="3509187" cy="5707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396955" y="396699"/>
            <a:ext cx="7145179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396955" y="394406"/>
            <a:ext cx="2611906" cy="167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3103963" y="394407"/>
            <a:ext cx="4438171" cy="8454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396955" y="2072923"/>
            <a:ext cx="2611906" cy="677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1556117" y="6934200"/>
            <a:ext cx="4763453" cy="818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1556117" y="885119"/>
            <a:ext cx="4763453" cy="59436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1556117" y="7752822"/>
            <a:ext cx="4763453" cy="1162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396955" y="396699"/>
            <a:ext cx="7145179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396955" y="2311401"/>
            <a:ext cx="7145179" cy="6537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396954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2712522" y="9181396"/>
            <a:ext cx="251404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5689680" y="9181396"/>
            <a:ext cx="1852454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"/>
          <p:cNvGraphicFramePr/>
          <p:nvPr/>
        </p:nvGraphicFramePr>
        <p:xfrm>
          <a:off x="3753520" y="5068371"/>
          <a:ext cx="3744400" cy="2979775"/>
        </p:xfrm>
        <a:graphic>
          <a:graphicData uri="http://schemas.openxmlformats.org/drawingml/2006/table">
            <a:tbl>
              <a:tblPr>
                <a:noFill/>
                <a:tableStyleId>{F45504B8-3406-43A4-B581-2346DE894514}</a:tableStyleId>
              </a:tblPr>
              <a:tblGrid>
                <a:gridCol w="2808300"/>
                <a:gridCol w="936100"/>
              </a:tblGrid>
              <a:tr h="494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CA" sz="1400" b="1" u="none" strike="noStrike" cap="none"/>
                        <a:t>Biological </a:t>
                      </a:r>
                      <a:r>
                        <a:rPr lang="en-CA" b="1"/>
                        <a:t>P</a:t>
                      </a:r>
                      <a:r>
                        <a:rPr lang="en-CA" sz="1400" b="1" u="none" strike="noStrike" cap="none"/>
                        <a:t>rocess</a:t>
                      </a:r>
                      <a:endParaRPr sz="1400" b="1" i="1" u="none" strike="noStrike" cap="none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4150" marT="415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b="1" u="none" strike="noStrike" cap="none"/>
                        <a:t>q-value</a:t>
                      </a:r>
                      <a:endParaRPr sz="1400" b="1" i="1" u="none" strike="noStrike" cap="none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4150" marT="4150" marB="0" anchor="ctr"/>
                </a:tc>
              </a:tr>
              <a:tr h="621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u="none" strike="noStrike" cap="none"/>
                        <a:t>Regulation of natural killer cell mediated immunity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4150" marT="415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u="none" strike="noStrike" cap="none"/>
                        <a:t>0.005 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4150" marT="4150" marB="0" anchor="ctr"/>
                </a:tc>
              </a:tr>
              <a:tr h="621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u="none" strike="noStrike" cap="none"/>
                        <a:t>Regulation of lymphocyte mediated immunity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4150" marT="415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u="none" strike="noStrike" cap="none"/>
                        <a:t>0.009 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4150" marT="4150" marB="0" anchor="ctr"/>
                </a:tc>
              </a:tr>
              <a:tr h="621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u="none" strike="noStrike" cap="none"/>
                        <a:t>Regulation of leukocyte mediated cytotoxicity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4150" marT="415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u="none" strike="noStrike" cap="none"/>
                        <a:t>0.01 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4150" marT="4150" marB="0" anchor="ctr"/>
                </a:tc>
              </a:tr>
              <a:tr h="621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u="none" strike="noStrike" cap="none"/>
                        <a:t>Regulation of interferon-gamma production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4150" marT="415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u="none" strike="noStrike" cap="none"/>
                        <a:t>0.02 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4150" marT="4150" marB="0" anchor="ctr"/>
                </a:tc>
              </a:tr>
            </a:tbl>
          </a:graphicData>
        </a:graphic>
      </p:graphicFrame>
      <p:graphicFrame>
        <p:nvGraphicFramePr>
          <p:cNvPr id="85" name="Google Shape;85;p1"/>
          <p:cNvGraphicFramePr/>
          <p:nvPr/>
        </p:nvGraphicFramePr>
        <p:xfrm>
          <a:off x="3753520" y="858408"/>
          <a:ext cx="3744400" cy="3110825"/>
        </p:xfrm>
        <a:graphic>
          <a:graphicData uri="http://schemas.openxmlformats.org/drawingml/2006/table">
            <a:tbl>
              <a:tblPr>
                <a:noFill/>
                <a:tableStyleId>{F45504B8-3406-43A4-B581-2346DE894514}</a:tableStyleId>
              </a:tblPr>
              <a:tblGrid>
                <a:gridCol w="2789950"/>
                <a:gridCol w="954450"/>
              </a:tblGrid>
              <a:tr h="5040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b="1" u="none" strike="noStrike" cap="none"/>
                        <a:t>Biological </a:t>
                      </a:r>
                      <a:r>
                        <a:rPr lang="en-CA" b="1"/>
                        <a:t>P</a:t>
                      </a:r>
                      <a:r>
                        <a:rPr lang="en-CA" sz="1400" b="1" u="none" strike="noStrike" cap="none"/>
                        <a:t>rocess</a:t>
                      </a:r>
                      <a:endParaRPr sz="1400" b="1" i="1" u="none" strike="noStrike" cap="none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36000" marT="415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b="1" u="none" strike="noStrike" cap="none"/>
                        <a:t>q-value</a:t>
                      </a:r>
                      <a:endParaRPr sz="1400" b="1" i="1" u="none" strike="noStrike" cap="none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36000" marT="4150" marB="0" anchor="ctr"/>
                </a:tc>
              </a:tr>
              <a:tr h="539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b="0" u="none" strike="noStrike" cap="none"/>
                        <a:t>Peptidyl-tyrosine modification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36000" marT="860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b="0" u="none" strike="noStrike" cap="none"/>
                        <a:t>0.006 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36000" marT="8600" marB="0" anchor="ctr"/>
                </a:tc>
              </a:tr>
              <a:tr h="672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b="0" u="none" strike="noStrike" cap="none"/>
                        <a:t>Mucopolysaccharide metabolic process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36000" marT="860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b="0" u="none" strike="noStrike" cap="none"/>
                        <a:t>0.01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36000" marT="8600" marB="0" anchor="ctr"/>
                </a:tc>
              </a:tr>
              <a:tr h="672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b="0" u="none" strike="noStrike" cap="none"/>
                        <a:t>Glycoprotein biosynthetic process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36000" marT="860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b="0" u="none" strike="noStrike" cap="none"/>
                        <a:t>0.04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36000" marT="8600" marB="0" anchor="ctr"/>
                </a:tc>
              </a:tr>
              <a:tr h="722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b="0" u="none" strike="noStrike" cap="none"/>
                        <a:t>Negative regulation of endothelial cell apoptotic process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36000" marT="860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400" b="0" u="none" strike="noStrike" cap="none"/>
                        <a:t>0.05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08000" marR="36000" marT="8600" marB="0" anchor="ctr"/>
                </a:tc>
              </a:tr>
            </a:tbl>
          </a:graphicData>
        </a:graphic>
      </p:graphicFrame>
      <p:pic>
        <p:nvPicPr>
          <p:cNvPr id="86" name="Google Shape;86;p1" descr="abo2.txt_1.png"/>
          <p:cNvPicPr preferRelativeResize="0"/>
          <p:nvPr/>
        </p:nvPicPr>
        <p:blipFill rotWithShape="1">
          <a:blip r:embed="rId3">
            <a:alphaModFix/>
          </a:blip>
          <a:srcRect l="17075" t="10747" r="60348" b="65992"/>
          <a:stretch/>
        </p:blipFill>
        <p:spPr>
          <a:xfrm>
            <a:off x="297136" y="368864"/>
            <a:ext cx="3240360" cy="408008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225128" y="4520952"/>
            <a:ext cx="504056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sz="2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225128" y="56456"/>
            <a:ext cx="504056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sz="2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1" descr="hla5.txt.txt_1.png"/>
          <p:cNvPicPr preferRelativeResize="0"/>
          <p:nvPr/>
        </p:nvPicPr>
        <p:blipFill rotWithShape="1">
          <a:blip r:embed="rId4">
            <a:alphaModFix/>
          </a:blip>
          <a:srcRect l="29304" t="9293" r="47178" b="71807"/>
          <a:stretch/>
        </p:blipFill>
        <p:spPr>
          <a:xfrm>
            <a:off x="369144" y="5023847"/>
            <a:ext cx="3052031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225128" y="8265368"/>
            <a:ext cx="74889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1" i="0" u="none" strike="noStrike" dirty="0">
                <a:solidFill>
                  <a:srgbClr val="222222"/>
                </a:solidFill>
                <a:latin typeface="Calibri" pitchFamily="34" charset="0"/>
                <a:cs typeface="Calibri" pitchFamily="34" charset="0"/>
                <a:sym typeface="Arial"/>
              </a:rPr>
              <a:t>S2 Figure. Functional analysis based on the proteins associated to ABO and HLA </a:t>
            </a:r>
            <a:r>
              <a:rPr lang="en-CA" sz="1200" b="1" dirty="0">
                <a:solidFill>
                  <a:srgbClr val="222222"/>
                </a:solidFill>
                <a:latin typeface="Calibri" pitchFamily="34" charset="0"/>
                <a:cs typeface="Calibri" pitchFamily="34" charset="0"/>
                <a:sym typeface="Arial"/>
              </a:rPr>
              <a:t>locus</a:t>
            </a:r>
            <a:endParaRPr sz="1200" dirty="0">
              <a:latin typeface="Calibri" pitchFamily="34" charset="0"/>
              <a:cs typeface="Calibri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0" i="0" u="none" strike="noStrike" dirty="0">
                <a:solidFill>
                  <a:srgbClr val="222222"/>
                </a:solidFill>
                <a:latin typeface="Calibri" pitchFamily="34" charset="0"/>
                <a:cs typeface="Calibri" pitchFamily="34" charset="0"/>
                <a:sym typeface="Arial"/>
              </a:rPr>
              <a:t>The outcome of functional analysis revealed genes associated to the ABO locus shared a significant number of protein-protein interactions (</a:t>
            </a:r>
            <a:r>
              <a:rPr lang="en-CA" sz="1200" b="0" i="0" u="none" strike="noStrike" dirty="0">
                <a:solidFill>
                  <a:srgbClr val="000000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PPI P-value= 8.7e-10</a:t>
            </a:r>
            <a:r>
              <a:rPr lang="en-CA" sz="1200" b="0" i="0" u="none" strike="noStrike" dirty="0" smtClean="0">
                <a:solidFill>
                  <a:srgbClr val="000000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); furthermore, </a:t>
            </a:r>
            <a:r>
              <a:rPr lang="en-CA" sz="1200" b="0" i="0" u="none" strike="noStrike" dirty="0">
                <a:solidFill>
                  <a:srgbClr val="000000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pathway analysis (based on G</a:t>
            </a:r>
            <a:r>
              <a:rPr lang="en-CA" sz="1200" dirty="0">
                <a:latin typeface="Calibri" pitchFamily="34" charset="0"/>
                <a:ea typeface="Calibri"/>
                <a:cs typeface="Calibri" pitchFamily="34" charset="0"/>
                <a:sym typeface="Calibri"/>
              </a:rPr>
              <a:t>ene Ontology -</a:t>
            </a:r>
            <a:r>
              <a:rPr lang="en-CA" sz="1200" b="0" i="0" u="none" strike="noStrike" dirty="0">
                <a:solidFill>
                  <a:srgbClr val="000000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</a:t>
            </a:r>
            <a:r>
              <a:rPr lang="en-CA" sz="1200" dirty="0">
                <a:latin typeface="Calibri" pitchFamily="34" charset="0"/>
                <a:ea typeface="Calibri"/>
                <a:cs typeface="Calibri" pitchFamily="34" charset="0"/>
                <a:sym typeface="Calibri"/>
              </a:rPr>
              <a:t>B</a:t>
            </a:r>
            <a:r>
              <a:rPr lang="en-CA" sz="1200" b="0" i="0" u="none" strike="noStrike" dirty="0">
                <a:solidFill>
                  <a:srgbClr val="000000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iological </a:t>
            </a:r>
            <a:r>
              <a:rPr lang="en-CA" sz="1200" dirty="0">
                <a:latin typeface="Calibri" pitchFamily="34" charset="0"/>
                <a:ea typeface="Calibri"/>
                <a:cs typeface="Calibri" pitchFamily="34" charset="0"/>
                <a:sym typeface="Calibri"/>
              </a:rPr>
              <a:t>P</a:t>
            </a:r>
            <a:r>
              <a:rPr lang="en-CA" sz="1200" b="0" i="0" u="none" strike="noStrike" dirty="0">
                <a:solidFill>
                  <a:srgbClr val="000000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rocesses) indicated the identified genes are enriched in processes relevant to </a:t>
            </a:r>
            <a:r>
              <a:rPr lang="en-CA" sz="1200" b="0" i="0" u="none" strike="noStrike" dirty="0" err="1">
                <a:solidFill>
                  <a:srgbClr val="000000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cardiometabolic</a:t>
            </a:r>
            <a:r>
              <a:rPr lang="en-CA" sz="1200" b="0" i="0" u="none" strike="noStrike" dirty="0">
                <a:solidFill>
                  <a:srgbClr val="000000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traits. Proteins that were under the regulatory impact of HLA regions also shared a significant number of protein interactions (PPI P-value= 7.3e-7); however, they were enriched in immune processes. Functional analysis was conducted using STRING db (Version 11.5). </a:t>
            </a:r>
            <a:endParaRPr sz="1200" b="1" dirty="0">
              <a:solidFill>
                <a:srgbClr val="222222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chemeClr val="dk1"/>
              </a:solidFill>
              <a:latin typeface="Calibri" pitchFamily="34" charset="0"/>
              <a:ea typeface="Calibri"/>
              <a:cs typeface="Calibri" pitchFamily="34" charset="0"/>
              <a:sym typeface="Calibri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774764" y="128464"/>
            <a:ext cx="2088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7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PPI </a:t>
            </a:r>
            <a:r>
              <a:rPr lang="en-CA" sz="17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P-value=8.7e</a:t>
            </a:r>
            <a:r>
              <a:rPr lang="en-CA" sz="1700" b="1" baseline="30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-10</a:t>
            </a:r>
            <a:endParaRPr dirty="0"/>
          </a:p>
        </p:txBody>
      </p:sp>
      <p:sp>
        <p:nvSpPr>
          <p:cNvPr id="92" name="Google Shape;92;p1"/>
          <p:cNvSpPr txBox="1"/>
          <p:nvPr/>
        </p:nvSpPr>
        <p:spPr>
          <a:xfrm>
            <a:off x="801192" y="4617641"/>
            <a:ext cx="2088232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PPI </a:t>
            </a:r>
            <a:r>
              <a:rPr lang="en-CA" sz="1700" b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P-value=7.3e</a:t>
            </a:r>
            <a:r>
              <a:rPr lang="en-CA" sz="1700" b="1" baseline="30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-7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Custom</PresentationFormat>
  <Paragraphs>26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MN</dc:creator>
  <cp:lastModifiedBy>MN</cp:lastModifiedBy>
  <cp:revision>1</cp:revision>
  <dcterms:created xsi:type="dcterms:W3CDTF">2022-06-19T14:41:47Z</dcterms:created>
  <dcterms:modified xsi:type="dcterms:W3CDTF">2022-06-22T18:09:19Z</dcterms:modified>
</cp:coreProperties>
</file>